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0"/>
  </p:handoutMasterIdLst>
  <p:sldIdLst>
    <p:sldId id="256" r:id="rId2"/>
    <p:sldId id="269" r:id="rId3"/>
    <p:sldId id="302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303" r:id="rId15"/>
    <p:sldId id="257" r:id="rId16"/>
    <p:sldId id="258" r:id="rId17"/>
    <p:sldId id="259" r:id="rId18"/>
    <p:sldId id="260" r:id="rId19"/>
    <p:sldId id="281" r:id="rId20"/>
    <p:sldId id="283" r:id="rId21"/>
    <p:sldId id="284" r:id="rId22"/>
    <p:sldId id="285" r:id="rId23"/>
    <p:sldId id="286" r:id="rId24"/>
    <p:sldId id="288" r:id="rId25"/>
    <p:sldId id="289" r:id="rId26"/>
    <p:sldId id="290" r:id="rId27"/>
    <p:sldId id="291" r:id="rId28"/>
    <p:sldId id="304" r:id="rId29"/>
    <p:sldId id="292" r:id="rId30"/>
    <p:sldId id="287" r:id="rId31"/>
    <p:sldId id="305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9" r:id="rId41"/>
    <p:sldId id="310" r:id="rId42"/>
    <p:sldId id="301" r:id="rId43"/>
    <p:sldId id="313" r:id="rId44"/>
    <p:sldId id="306" r:id="rId45"/>
    <p:sldId id="307" r:id="rId46"/>
    <p:sldId id="308" r:id="rId47"/>
    <p:sldId id="311" r:id="rId48"/>
    <p:sldId id="312" r:id="rId49"/>
  </p:sldIdLst>
  <p:sldSz cx="9144000" cy="6858000" type="screen4x3"/>
  <p:notesSz cx="9931400" cy="67945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5497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0437-FF80-41CC-A508-8CD125A44F6B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3596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5497" y="6453596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5F9EE-9E7B-49D1-A42A-5B8F65EEE5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2944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7C1F-09EC-4ED5-A333-9F01A280BCBE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D768-6F58-40A7-8B85-0B851FC490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805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7C1F-09EC-4ED5-A333-9F01A280BCBE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D768-6F58-40A7-8B85-0B851FC490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88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7C1F-09EC-4ED5-A333-9F01A280BCBE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D768-6F58-40A7-8B85-0B851FC490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967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7C1F-09EC-4ED5-A333-9F01A280BCBE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D768-6F58-40A7-8B85-0B851FC490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646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7C1F-09EC-4ED5-A333-9F01A280BCBE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D768-6F58-40A7-8B85-0B851FC490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687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7C1F-09EC-4ED5-A333-9F01A280BCBE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D768-6F58-40A7-8B85-0B851FC490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164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7C1F-09EC-4ED5-A333-9F01A280BCBE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D768-6F58-40A7-8B85-0B851FC490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656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7C1F-09EC-4ED5-A333-9F01A280BCBE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D768-6F58-40A7-8B85-0B851FC490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919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7C1F-09EC-4ED5-A333-9F01A280BCBE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D768-6F58-40A7-8B85-0B851FC490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832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7C1F-09EC-4ED5-A333-9F01A280BCBE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D768-6F58-40A7-8B85-0B851FC490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392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7C1F-09EC-4ED5-A333-9F01A280BCBE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D768-6F58-40A7-8B85-0B851FC490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934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7C1F-09EC-4ED5-A333-9F01A280BCBE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ED768-6F58-40A7-8B85-0B851FC490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632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fromthebottomoftheheap.net/2016/03/27/soap-film-smoothers/" TargetMode="Externa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www.fromthebottomoftheheap.net/2016/03/27/soap-film-smoothers/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General</a:t>
            </a:r>
            <a:r>
              <a:rPr lang="en-US" b="1" dirty="0" err="1" smtClean="0"/>
              <a:t>ised</a:t>
            </a:r>
            <a:r>
              <a:rPr lang="en-US" dirty="0" smtClean="0"/>
              <a:t> and </a:t>
            </a:r>
            <a:r>
              <a:rPr lang="en-US" b="1" dirty="0" smtClean="0"/>
              <a:t>mixed</a:t>
            </a:r>
            <a:r>
              <a:rPr lang="en-US" dirty="0" smtClean="0"/>
              <a:t> GAM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Claudia von Brömssen</a:t>
            </a:r>
          </a:p>
          <a:p>
            <a:r>
              <a:rPr lang="en-US" dirty="0" err="1" smtClean="0"/>
              <a:t>Dept</a:t>
            </a:r>
            <a:r>
              <a:rPr lang="en-US" dirty="0" smtClean="0"/>
              <a:t> of Energy and Technology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3733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70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>
                <a:cs typeface="Courier New" panose="02070309020205020404" pitchFamily="49" charset="0"/>
              </a:rPr>
              <a:t>It is generally difficult to separate high temporal autocorrelation and time trends.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Ignoring autocorrelation can result in exaggerated magnitudes or too low p-values for trend estimates.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In some application we have, however, also observed over-smoothing when autocorrelation is estimated simultaneously.  </a:t>
            </a:r>
            <a:endParaRPr lang="en-US" sz="1600" dirty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5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>
                <a:cs typeface="Courier New" panose="02070309020205020404" pitchFamily="49" charset="0"/>
              </a:rPr>
              <a:t>How do we know that the model we used for autocorrelations is sufficient.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Here we were using a AR(1) model indicating that observations one time step are correlated.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What if the correlations structure is more complex?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We can check the residuals to see:</a:t>
            </a:r>
          </a:p>
          <a:p>
            <a:endParaRPr lang="en-US" sz="1600" dirty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2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Residuals of mixed models in 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model4g &lt;-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logTot.P~s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)+s(Month,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='cc')+s(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, data=river, 	correlation=corAR1())</a:t>
            </a:r>
          </a:p>
          <a:p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acf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(residuals(model4g$gam))</a:t>
            </a:r>
          </a:p>
          <a:p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not modelling autocorrelation      modelling autocorrelations</a:t>
            </a:r>
          </a:p>
          <a:p>
            <a:endParaRPr lang="en-US" sz="1600" dirty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34469"/>
            <a:ext cx="4052194" cy="287850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877" y="3083877"/>
            <a:ext cx="3709524" cy="274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43200" y="5912969"/>
            <a:ext cx="3809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difference?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89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Residuals of mixed models in R</a:t>
            </a:r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>
                <a:cs typeface="Courier New" panose="02070309020205020404" pitchFamily="49" charset="0"/>
              </a:rPr>
              <a:t>The residual function for gam in R returns the residuals without adjustment or the correlation structure. 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We can use instead: </a:t>
            </a:r>
          </a:p>
          <a:p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(residuals(model4g$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lme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type="normalized"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endParaRPr lang="en-US" sz="1600" dirty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644" y="3657600"/>
            <a:ext cx="3683813" cy="2616818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211" y="3654563"/>
            <a:ext cx="3451278" cy="255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57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data</a:t>
            </a:r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More about other types of dependencies in data later. 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5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342" y="450501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Generalized additive models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Just as for GLM the response variable in GAM can have other distributions than normal:</a:t>
            </a:r>
          </a:p>
          <a:p>
            <a:endParaRPr lang="en-US" sz="2400" dirty="0" smtClean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Binomial for 0/1 data, proportions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Poisson for count data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0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Generalized additive models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In GLM 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for a binomial model the expected value after logit- transformation is modelled to be linearly dependent on the explanatory variables</a:t>
            </a:r>
          </a:p>
          <a:p>
            <a:endParaRPr lang="en-US" sz="2400" dirty="0" smtClean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for a Poisson model the expected value after log transformation is modelled to be linearly dependent on the explanatory variables</a:t>
            </a:r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r>
              <a:rPr lang="en-US" sz="2400" dirty="0" smtClean="0"/>
              <a:t>Again using GAM we can remove the assumption of linearity and allow a free form for the relationship.</a:t>
            </a:r>
          </a:p>
          <a:p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1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Generalized additive models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As before, we have the choice between several functions/ packages in R. 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gam</a:t>
            </a:r>
            <a:r>
              <a:rPr lang="en-US" sz="2400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gamm4</a:t>
            </a:r>
          </a:p>
          <a:p>
            <a:endParaRPr lang="en-US" sz="2400" dirty="0" smtClean="0"/>
          </a:p>
          <a:p>
            <a:r>
              <a:rPr lang="en-US" sz="2400" dirty="0" smtClean="0"/>
              <a:t>Estimations in generalized models are more complicated than when assuming normality for the response and therefore different functions can give different results. 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8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Generalized additive models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General recommendations for the choice of function:</a:t>
            </a:r>
          </a:p>
          <a:p>
            <a:endParaRPr lang="en-US" sz="2400" dirty="0" smtClean="0"/>
          </a:p>
          <a:p>
            <a:r>
              <a:rPr lang="en-US" sz="2400" dirty="0" smtClean="0"/>
              <a:t>	No random terms or correlations: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gam</a:t>
            </a:r>
          </a:p>
          <a:p>
            <a:endParaRPr lang="en-US" sz="2400" dirty="0" smtClean="0"/>
          </a:p>
          <a:p>
            <a:r>
              <a:rPr lang="en-US" sz="2400" dirty="0" smtClean="0"/>
              <a:t>	Random terms or correlations and normally distributed 		errors or Poisson data: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 smtClean="0"/>
          </a:p>
          <a:p>
            <a:r>
              <a:rPr lang="en-US" sz="2400" dirty="0" smtClean="0"/>
              <a:t>	Random terms or correlations and binomial data: 		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gamm4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1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model for Count data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Data from the ’</a:t>
            </a:r>
            <a:r>
              <a:rPr lang="en-US" sz="2400" dirty="0" err="1" smtClean="0"/>
              <a:t>Svensk</a:t>
            </a:r>
            <a:r>
              <a:rPr lang="en-US" sz="2400" dirty="0" smtClean="0"/>
              <a:t> </a:t>
            </a:r>
            <a:r>
              <a:rPr lang="en-US" sz="2400" dirty="0" err="1" smtClean="0"/>
              <a:t>fågeltaxering</a:t>
            </a:r>
            <a:r>
              <a:rPr lang="en-US" sz="2400" dirty="0" smtClean="0"/>
              <a:t>’</a:t>
            </a:r>
          </a:p>
          <a:p>
            <a:endParaRPr lang="en-US" sz="2400" dirty="0" smtClean="0"/>
          </a:p>
          <a:p>
            <a:r>
              <a:rPr lang="en-US" sz="2400" dirty="0" smtClean="0"/>
              <a:t>Robins are counted each year on fixed routes. Here we use 2009 data in Southern Sweden. 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75" b="23255"/>
          <a:stretch/>
        </p:blipFill>
        <p:spPr bwMode="auto">
          <a:xfrm>
            <a:off x="4876800" y="3124200"/>
            <a:ext cx="3648075" cy="322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6751" y="3352800"/>
            <a:ext cx="3812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Spatial expansion: </a:t>
            </a:r>
          </a:p>
          <a:p>
            <a:r>
              <a:rPr lang="en-US" dirty="0" smtClean="0"/>
              <a:t>Larger dots if more robins are observed, </a:t>
            </a:r>
          </a:p>
          <a:p>
            <a:r>
              <a:rPr lang="en-US" dirty="0" smtClean="0"/>
              <a:t>smaller ones for few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Mixed models- dependent observations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Statistical models always require </a:t>
            </a:r>
            <a:r>
              <a:rPr lang="en-US" sz="2400" b="1" dirty="0" smtClean="0"/>
              <a:t>independent observations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If observations are </a:t>
            </a:r>
            <a:r>
              <a:rPr lang="en-US" sz="2400" b="1" dirty="0" smtClean="0"/>
              <a:t>not independent </a:t>
            </a:r>
            <a:r>
              <a:rPr lang="en-US" sz="2400" dirty="0" smtClean="0"/>
              <a:t>usually</a:t>
            </a:r>
          </a:p>
          <a:p>
            <a:r>
              <a:rPr lang="en-US" sz="2400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p-values are too low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confidence intervals are too narrow</a:t>
            </a:r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r>
              <a:rPr lang="en-US" sz="2400" dirty="0" smtClean="0"/>
              <a:t>In many studies were GAM models are interesting to use we have a time or space component, which also naturally leads to temporal or spatial autocorrelation between observations.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7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model for Count data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The count of Robins during breeding season can be explained by e.g. </a:t>
            </a:r>
          </a:p>
          <a:p>
            <a:endParaRPr lang="en-US" sz="2400" dirty="0" smtClean="0"/>
          </a:p>
          <a:p>
            <a:r>
              <a:rPr lang="en-US" sz="2400" dirty="0" smtClean="0"/>
              <a:t>- temperature during spring time</a:t>
            </a:r>
          </a:p>
          <a:p>
            <a:r>
              <a:rPr lang="en-US" sz="2400" dirty="0" smtClean="0"/>
              <a:t>	</a:t>
            </a:r>
          </a:p>
          <a:p>
            <a:r>
              <a:rPr lang="en-US" sz="2400" dirty="0" smtClean="0"/>
              <a:t>- location</a:t>
            </a:r>
          </a:p>
          <a:p>
            <a:r>
              <a:rPr lang="en-US" sz="2400" dirty="0" smtClean="0"/>
              <a:t>	- kind of habitat, proportion of arable land, 				forest…</a:t>
            </a:r>
          </a:p>
          <a:p>
            <a:r>
              <a:rPr lang="en-US" sz="2400" dirty="0" smtClean="0"/>
              <a:t>	- other types of geographical structures</a:t>
            </a:r>
          </a:p>
          <a:p>
            <a:pPr marL="800100" lvl="1" indent="-342900">
              <a:buFontTx/>
              <a:buChar char="-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156249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model for Count data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>
                <a:cs typeface="Courier New" panose="02070309020205020404" pitchFamily="49" charset="0"/>
              </a:rPr>
              <a:t>A Poisson model for counts of Robin using temperature in April (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temp4</a:t>
            </a:r>
            <a:r>
              <a:rPr lang="en-US" sz="2400" dirty="0" smtClean="0">
                <a:cs typeface="Courier New" panose="02070309020205020404" pitchFamily="49" charset="0"/>
              </a:rPr>
              <a:t>), proportion of coniferous forests (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CF</a:t>
            </a:r>
            <a:r>
              <a:rPr lang="en-US" sz="2400" dirty="0" smtClean="0">
                <a:cs typeface="Courier New" panose="02070309020205020404" pitchFamily="49" charset="0"/>
              </a:rPr>
              <a:t>) and a spatial component (coordinates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o1</a:t>
            </a:r>
            <a:r>
              <a:rPr lang="en-US" sz="2400" dirty="0" smtClean="0">
                <a:cs typeface="Courier New" panose="02070309020205020404" pitchFamily="49" charset="0"/>
              </a:rPr>
              <a:t> and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n1</a:t>
            </a:r>
            <a:r>
              <a:rPr lang="en-US" sz="2400" dirty="0" smtClean="0">
                <a:cs typeface="Courier New" panose="02070309020205020404" pitchFamily="49" charset="0"/>
              </a:rPr>
              <a:t>),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lind</a:t>
            </a:r>
            <a:r>
              <a:rPr lang="en-US" sz="2400" dirty="0" smtClean="0">
                <a:cs typeface="Courier New" panose="02070309020205020404" pitchFamily="49" charset="0"/>
              </a:rPr>
              <a:t> is the count of robins: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&lt;-gam(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~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(o1,n1) + s(temp4) + s(CF), 	family="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poisson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data=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bird_sub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Thin plate splines for temperature and proportion of forest. Tensor products for the spatial component to allow </a:t>
            </a:r>
            <a:r>
              <a:rPr lang="en-US" sz="2400" dirty="0" err="1" smtClean="0">
                <a:cs typeface="Courier New" panose="02070309020205020404" pitchFamily="49" charset="0"/>
              </a:rPr>
              <a:t>differnt</a:t>
            </a:r>
            <a:r>
              <a:rPr lang="en-US" sz="2400" dirty="0" smtClean="0">
                <a:cs typeface="Courier New" panose="02070309020205020404" pitchFamily="49" charset="0"/>
              </a:rPr>
              <a:t> smoothing parameters in the north-south and the east-west component. </a:t>
            </a:r>
          </a:p>
          <a:p>
            <a:endParaRPr lang="en-US" sz="2400" dirty="0" smtClean="0"/>
          </a:p>
          <a:p>
            <a:r>
              <a:rPr lang="en-US" sz="2400" dirty="0" smtClean="0"/>
              <a:t>Poisson distribution is used.</a:t>
            </a:r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53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15624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model for Count data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Family: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poisson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Link function: log 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Formula: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~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(o1, n1) + s(temp4) + s(CF)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Parametric coefficients: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Std. Error z value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(&gt;|z|)   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(Intercept)  2.32783    0.02576   90.37   &lt;2e-16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Approximate significance of smooth terms: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Ref.df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Chi.sq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p-value    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(o1,n1) 22.444 22.911 147.49  &lt; 2e-16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s(temp4)   8.796  8.984  60.29 7.59e-10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s(CF)      6.259  7.407 106.01  &lt; 2e-16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R-sq.(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  0.29   Deviance explained = 46.3%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UBRE = 2.5024  Scale est. = 1         n = 171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40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1562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model for Count data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High curvature in all smooth. What have we missed?</a:t>
            </a:r>
          </a:p>
          <a:p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08"/>
          <a:stretch/>
        </p:blipFill>
        <p:spPr bwMode="auto">
          <a:xfrm>
            <a:off x="687224" y="1981200"/>
            <a:ext cx="723899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909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15624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model for Count data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Family: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poisson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Link function: log 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Formula: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~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(o1, n1) + s(temp4) + s(CF)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Parametric coefficients: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Std. Error z value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(&gt;|z|)   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(Intercept)  2.32783    0.02576   90.37   &lt;2e-16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Approximate significance of smooth terms: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Ref.df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Chi.sq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p-value    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(o1,n1) 22.444 22.911 147.49  &lt; 2e-16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s(temp4)   8.796  8.984  60.29 7.59e-10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s(CF)      6.259  7.407 106.01  &lt; 2e-16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R-sq.(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  0.29   Deviance explained = 46.3%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UBRE = 2.5024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Scale est. = 1 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= 171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9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15624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model for Count data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In Poisson models the basic assumption is that data is Poisson distributed, i.e. the mean is the same as the variance. </a:t>
            </a:r>
          </a:p>
          <a:p>
            <a:endParaRPr lang="en-US" sz="2400" dirty="0" smtClean="0"/>
          </a:p>
          <a:p>
            <a:r>
              <a:rPr lang="en-US" sz="2400" dirty="0" smtClean="0"/>
              <a:t>We can see that in the output as the scale estimate is set to 1, no specific variance is estimated. </a:t>
            </a:r>
          </a:p>
          <a:p>
            <a:endParaRPr lang="en-US" sz="2400" dirty="0" smtClean="0"/>
          </a:p>
          <a:p>
            <a:r>
              <a:rPr lang="en-US" sz="2400" dirty="0" smtClean="0"/>
              <a:t>However, in many practical applications this assumption does not hold: The data is </a:t>
            </a:r>
            <a:r>
              <a:rPr lang="en-US" sz="2400" dirty="0" err="1" smtClean="0"/>
              <a:t>overdispersed</a:t>
            </a:r>
            <a:r>
              <a:rPr lang="en-US" sz="2400" dirty="0" smtClean="0"/>
              <a:t> = we have more variation than what the Poisson model allows. </a:t>
            </a:r>
          </a:p>
          <a:p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2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156249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model for Count data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err="1" smtClean="0"/>
              <a:t>Overdispersion</a:t>
            </a:r>
            <a:r>
              <a:rPr lang="en-US" sz="2400" dirty="0" smtClean="0"/>
              <a:t> is often quantified by computing the residual deviance divided by the residual degrees of freedom.</a:t>
            </a:r>
          </a:p>
          <a:p>
            <a:endParaRPr lang="en-US" sz="2400" dirty="0" smtClean="0"/>
          </a:p>
          <a:p>
            <a:r>
              <a:rPr lang="en-US" sz="2400" dirty="0" smtClean="0"/>
              <a:t>For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gam</a:t>
            </a:r>
            <a:r>
              <a:rPr lang="en-US" sz="2400" dirty="0" smtClean="0"/>
              <a:t> there is no easy way to see how high this value is and therefore we check how the fit changes if we use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quasipoisson</a:t>
            </a:r>
            <a:r>
              <a:rPr lang="en-US" sz="2400" dirty="0" smtClean="0"/>
              <a:t> instead, i.e. we allow the estimation of a separate variance.  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modelCa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&lt;-gam(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~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(o1,n1) + s(temp4) + s(CF), 	family="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quasipoisson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data=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bird_sub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15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156249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model for Count data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Family: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quasipoisson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Link function: log 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Formula: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~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(o1, n1) + s(temp4) + s(CF)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Parametric coefficients: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Std. Error t value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(Intercept)  2.37411    0.04997   47.51   &lt;2e-16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Approximate significance of smooth terms: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Ref.df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  p-value    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(o1,n1)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10.059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12.636 1.654   0.0710 .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s(temp4)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1.000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1.000 3.660   0.0575 .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s(CF) 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2.286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2.835 7.903 8.87e-05 ***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R-sq.(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 0.248   Deviance explained = 34.2%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GCV = 4.4589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Scale est. = 4.2207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 = 171</a:t>
            </a:r>
          </a:p>
          <a:p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1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15624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model for Count data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The scale estimate is larger than 1 and the resulting smooth are less wiggly after adjustment for </a:t>
            </a:r>
            <a:r>
              <a:rPr lang="en-US" sz="2400" dirty="0" err="1" smtClean="0"/>
              <a:t>overdispersion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dirty="0" smtClean="0"/>
              <a:t>          </a:t>
            </a:r>
          </a:p>
          <a:p>
            <a:r>
              <a:rPr lang="en-US" dirty="0" smtClean="0"/>
              <a:t>       not accounting for </a:t>
            </a:r>
            <a:r>
              <a:rPr lang="en-US" dirty="0" err="1" smtClean="0"/>
              <a:t>overdispersion</a:t>
            </a:r>
            <a:r>
              <a:rPr lang="en-US" dirty="0" smtClean="0"/>
              <a:t>                  accounting for </a:t>
            </a:r>
            <a:r>
              <a:rPr lang="en-US" dirty="0" err="1" smtClean="0"/>
              <a:t>overdispersion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86299"/>
            <a:ext cx="1981200" cy="3075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10512"/>
            <a:ext cx="2057400" cy="305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61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15624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model for Count data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>
                <a:cs typeface="Courier New" panose="02070309020205020404" pitchFamily="49" charset="0"/>
              </a:rPr>
              <a:t>If we use the </a:t>
            </a:r>
            <a:r>
              <a:rPr lang="en-US" sz="2400" dirty="0" err="1" smtClean="0">
                <a:cs typeface="Courier New" panose="02070309020205020404" pitchFamily="49" charset="0"/>
              </a:rPr>
              <a:t>gamm</a:t>
            </a:r>
            <a:r>
              <a:rPr lang="en-US" sz="2400" dirty="0" smtClean="0">
                <a:cs typeface="Courier New" panose="02070309020205020404" pitchFamily="49" charset="0"/>
              </a:rPr>
              <a:t> function instead a scale parameter is automatically estimated: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Approximate significance of smooth terms: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Ref.df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F  p-value    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(o1,n1) 3.001  3.001  2.018    0.113   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s(temp4)  1.000  1.000  0.952    0.331   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s(CF)     1.608  1.608 20.931 4.55e-06 ***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R-sq.(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 0.173  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Scale est. = 4.4881    n = 171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Mixed models- dependent observations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The presence of temporal or spatial correlations in when estimating smooth functions can also lead to </a:t>
            </a:r>
          </a:p>
          <a:p>
            <a:endParaRPr lang="en-US" sz="2400" dirty="0" smtClean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too complex functions = too little smoothing</a:t>
            </a:r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If correlations between observations can be estimated they can also be incorporated in the model  =&gt; models are called mixed models. 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40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1562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model for Count data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00200"/>
            <a:ext cx="5562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contour plot for the spatial component of the fit can be plotted: </a:t>
            </a:r>
          </a:p>
          <a:p>
            <a:endParaRPr lang="en-US" sz="2400" dirty="0" smtClean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vis.gam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modelD$gam,plot.type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='contour')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This represents only the spatial component (not temp and CF) and shows the linear predictor function, i.e. the relationship to the log-count. </a:t>
            </a:r>
          </a:p>
          <a:p>
            <a:endParaRPr lang="en-US" sz="2400" dirty="0">
              <a:cs typeface="Courier New" panose="02070309020205020404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25" y="1066800"/>
            <a:ext cx="3497740" cy="589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1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1562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model for Count data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104900"/>
            <a:ext cx="3532334" cy="5762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1600200"/>
            <a:ext cx="5486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More interesting is usually to plot the predicted response = the modelled number of robins: </a:t>
            </a:r>
          </a:p>
          <a:p>
            <a:endParaRPr lang="en-US" sz="2400" dirty="0" smtClean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vis.gam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modelD$gam,plot.type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='contour’, type="response")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The variables that are not plotted (temp4 and CF) are set to their mean values.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But why is the predicted area rectangular? Do we have observations everywhere?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8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1562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model for Count data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144579"/>
            <a:ext cx="3446049" cy="562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4953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can include points to indicate where the observations lie: </a:t>
            </a:r>
          </a:p>
          <a:p>
            <a:endParaRPr lang="en-US" sz="2400" dirty="0" smtClean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points(bird_sub$o1, bird_sub$n1)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In areas with large changes we actually have no observations.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Maybe predicted values should only be presented close to observations. 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84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1562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model for Count data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00200"/>
            <a:ext cx="4953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can use the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too.far</a:t>
            </a:r>
            <a:r>
              <a:rPr lang="en-US" sz="2400" dirty="0" smtClean="0"/>
              <a:t> statement to avoid predictions in areas where no observations are made:</a:t>
            </a:r>
          </a:p>
          <a:p>
            <a:endParaRPr lang="en-US" sz="2400" dirty="0" smtClean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vis.gam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modelD$gam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plot.type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='contour', type="response",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too.far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=0.1)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points(bird_sub$o1, bird_sub$n1)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19200"/>
            <a:ext cx="3579042" cy="583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1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15624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space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The same consideration as for correlation in time are also true for correlations in space. </a:t>
            </a:r>
          </a:p>
          <a:p>
            <a:endParaRPr lang="en-US" sz="2400" dirty="0" smtClean="0"/>
          </a:p>
          <a:p>
            <a:r>
              <a:rPr lang="en-US" sz="2400" dirty="0" smtClean="0"/>
              <a:t>We can estimate correlation between residuals in all types of generalized additive models. </a:t>
            </a:r>
          </a:p>
          <a:p>
            <a:endParaRPr lang="en-US" sz="2400" dirty="0" smtClean="0"/>
          </a:p>
          <a:p>
            <a:r>
              <a:rPr lang="en-US" sz="2400" dirty="0" smtClean="0"/>
              <a:t>Generally, when data is Poisson or Binomially distributed the models including correlations are quite complex and convergence is not always possible. </a:t>
            </a:r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1562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space</a:t>
            </a:r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962" y="1355742"/>
            <a:ext cx="3220037" cy="5253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0341" y="1524000"/>
            <a:ext cx="4800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To illustrate correlations in time we used autocorrelation functions. </a:t>
            </a:r>
          </a:p>
          <a:p>
            <a:endParaRPr lang="en-US" sz="2400" dirty="0" smtClean="0"/>
          </a:p>
          <a:p>
            <a:r>
              <a:rPr lang="en-US" sz="2400" dirty="0" smtClean="0"/>
              <a:t>The corresponding function for correlations in space is called </a:t>
            </a:r>
            <a:r>
              <a:rPr lang="en-US" sz="2400" dirty="0" err="1" smtClean="0"/>
              <a:t>variogram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smtClean="0"/>
              <a:t>The lower the value in the left corner of the plot the higher the spatial correlation.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34200" y="5791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1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224" y="1355742"/>
            <a:ext cx="3053196" cy="4980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6750" y="450502"/>
            <a:ext cx="81562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space</a:t>
            </a:r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0341" y="1524000"/>
            <a:ext cx="48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Again we can explain a part of the autocorrelation by the components in the model, mainly the spatial component.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As before we can use the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correlation=  </a:t>
            </a:r>
            <a:r>
              <a:rPr lang="en-US" sz="2400" dirty="0" smtClean="0"/>
              <a:t>function to include an estimate of the correlation in residuals.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5562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residuals from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1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15624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space</a:t>
            </a:r>
          </a:p>
          <a:p>
            <a:endParaRPr lang="en-US" dirty="0" smtClean="0"/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There are several spatial correlation structures that can be used, e.g. the </a:t>
            </a:r>
            <a:r>
              <a:rPr lang="en-US" sz="2400" dirty="0" err="1" smtClean="0">
                <a:cs typeface="Courier New" panose="02070309020205020404" pitchFamily="49" charset="0"/>
              </a:rPr>
              <a:t>corExp</a:t>
            </a:r>
            <a:r>
              <a:rPr lang="en-US" sz="2400" dirty="0" smtClean="0">
                <a:cs typeface="Courier New" panose="02070309020205020404" pitchFamily="49" charset="0"/>
              </a:rPr>
              <a:t> or the </a:t>
            </a:r>
            <a:r>
              <a:rPr lang="en-US" sz="2400" dirty="0" err="1" smtClean="0">
                <a:cs typeface="Courier New" panose="02070309020205020404" pitchFamily="49" charset="0"/>
              </a:rPr>
              <a:t>corGaus</a:t>
            </a:r>
            <a:r>
              <a:rPr lang="en-US" sz="2400" dirty="0" smtClean="0">
                <a:cs typeface="Courier New" panose="02070309020205020404" pitchFamily="49" charset="0"/>
              </a:rPr>
              <a:t>. We can include longitude and latitude and the correlation is computed between observations with the same distance: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lind~te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(o1,n1)+s(temp4)+s(CF), family="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poisson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data=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bird_sub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correlation=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corExp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(form=~o1+n1)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It is assumed that correlations are isotropic, i.e. the correlations are equally strong in all directions.</a:t>
            </a:r>
            <a:endParaRPr lang="en-US" sz="2400" dirty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0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49" y="449790"/>
            <a:ext cx="815624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space</a:t>
            </a:r>
          </a:p>
          <a:p>
            <a:endParaRPr lang="en-US" dirty="0" smtClean="0"/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from $</a:t>
            </a:r>
            <a:r>
              <a:rPr lang="en-US" dirty="0" err="1" smtClean="0">
                <a:cs typeface="Courier New" panose="02070309020205020404" pitchFamily="49" charset="0"/>
              </a:rPr>
              <a:t>lme</a:t>
            </a:r>
            <a:endParaRPr lang="en-US" dirty="0" smtClean="0"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Correlation Structure: Exponential spatial correlation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Formula: ~o1 + n1 | g/g.0/g.1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Parameter estimate(s):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range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0.09702329 </a:t>
            </a:r>
          </a:p>
          <a:p>
            <a:endParaRPr lang="en-US" dirty="0" smtClean="0"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from $gam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Parametric coefficients: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Std. Error t value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(Intercept)  2.38310    0.05869   40.61   &lt;2e-16 ***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Approximate significance of smooth terms: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Ref.df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F  p-value    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(o1,n1) 3.001  3.001  2.018    0.113   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s(temp4)  1.000  1.000  0.952    0.331   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s(CF)     1.608  1.608 20.931 4.55e-06 ***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49" y="449790"/>
            <a:ext cx="815624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space</a:t>
            </a:r>
          </a:p>
          <a:p>
            <a:endParaRPr lang="en-US" dirty="0" smtClean="0"/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In this case there are basically no differences between the fit with and without the spatial correlation, since correlations in the residuals are small.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Here we model the spatial mean explicitly, but we could also look for relations between explanatory variables and the number of birds only without the spatial component. 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Then the spatial correlations would be more important and should be included.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(The model we use here has very low predictive power = not a good model)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9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To analyze if there is autocorrelation in a time series we can use the autocorrelation function.</a:t>
            </a:r>
          </a:p>
          <a:p>
            <a:endParaRPr lang="en-US" sz="2400" dirty="0" smtClean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river$logTot.P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na.action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na.exclude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0952" y="3124200"/>
            <a:ext cx="5041856" cy="35815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3189713"/>
            <a:ext cx="312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Autocorrelations for the total phosphorus transport series. </a:t>
            </a:r>
          </a:p>
          <a:p>
            <a:endParaRPr lang="en-US" sz="2400" dirty="0" smtClean="0"/>
          </a:p>
          <a:p>
            <a:r>
              <a:rPr lang="en-US" sz="2400" dirty="0" smtClean="0"/>
              <a:t>There is high autocorrelation, especially a clear seasonal structure.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944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49" y="449790"/>
            <a:ext cx="815624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space</a:t>
            </a:r>
          </a:p>
          <a:p>
            <a:endParaRPr lang="en-US" dirty="0" smtClean="0"/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Another interesting type of spline can be used for spatial areas with clear borders, e.g. a lake.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Taken from Gavin Simpsons </a:t>
            </a:r>
            <a:r>
              <a:rPr lang="en-US" dirty="0" err="1" smtClean="0">
                <a:cs typeface="Courier New" panose="02070309020205020404" pitchFamily="49" charset="0"/>
              </a:rPr>
              <a:t>blogg</a:t>
            </a:r>
            <a:r>
              <a:rPr lang="en-US" dirty="0" smtClean="0">
                <a:cs typeface="Courier New" panose="02070309020205020404" pitchFamily="49" charset="0"/>
              </a:rPr>
              <a:t>: </a:t>
            </a:r>
            <a:r>
              <a:rPr lang="en-US" dirty="0" smtClean="0">
                <a:cs typeface="Courier New" panose="02070309020205020404" pitchFamily="49" charset="0"/>
                <a:hlinkClick r:id="rId2"/>
              </a:rPr>
              <a:t>http://www.fromthebottomoftheheap.net/2016/03/27/soap-film-smoothers/</a:t>
            </a:r>
            <a:r>
              <a:rPr lang="en-US" dirty="0" smtClean="0">
                <a:cs typeface="Courier New" panose="02070309020205020404" pitchFamily="49" charset="0"/>
              </a:rPr>
              <a:t>	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22" name="Picture 2" descr="Predicted depths over the bounding box of the observations from the TPRS smoother GAM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07974"/>
            <a:ext cx="6553200" cy="364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46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49" y="449790"/>
            <a:ext cx="815624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space</a:t>
            </a:r>
          </a:p>
          <a:p>
            <a:endParaRPr lang="en-US" dirty="0" smtClean="0"/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Soap film smooth can adjust to the shape of the object that is modelled.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Taken from Gavin Simpsons </a:t>
            </a:r>
            <a:r>
              <a:rPr lang="en-US" dirty="0" err="1" smtClean="0">
                <a:cs typeface="Courier New" panose="02070309020205020404" pitchFamily="49" charset="0"/>
              </a:rPr>
              <a:t>blogg</a:t>
            </a:r>
            <a:r>
              <a:rPr lang="en-US" dirty="0" smtClean="0">
                <a:cs typeface="Courier New" panose="02070309020205020404" pitchFamily="49" charset="0"/>
              </a:rPr>
              <a:t>: </a:t>
            </a:r>
            <a:r>
              <a:rPr lang="en-US" dirty="0" smtClean="0">
                <a:cs typeface="Courier New" panose="02070309020205020404" pitchFamily="49" charset="0"/>
                <a:hlinkClick r:id="rId2"/>
              </a:rPr>
              <a:t>http://www.fromthebottomoftheheap.net/2016/03/27/soap-film-smoothers/</a:t>
            </a:r>
            <a:r>
              <a:rPr lang="en-US" dirty="0" smtClean="0">
                <a:cs typeface="Courier New" panose="02070309020205020404" pitchFamily="49" charset="0"/>
              </a:rPr>
              <a:t>	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70" name="Picture 2" descr="The fitted surface achieved using a soap-film smoot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20382"/>
            <a:ext cx="7181850" cy="3989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43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49" y="449790"/>
            <a:ext cx="815624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Other types of dependencies in data</a:t>
            </a:r>
          </a:p>
          <a:p>
            <a:endParaRPr lang="en-US" dirty="0" smtClean="0"/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Hierarchical sampling leads to data on different levels, e.g. 	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cs typeface="Courier New" panose="02070309020205020404" pitchFamily="49" charset="0"/>
              </a:rPr>
              <a:t>several forests are selected, 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cs typeface="Courier New" panose="02070309020205020404" pitchFamily="49" charset="0"/>
              </a:rPr>
              <a:t>within each forest a few plots are selected, and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cs typeface="Courier New" panose="02070309020205020404" pitchFamily="49" charset="0"/>
              </a:rPr>
              <a:t>within each plot 5 trees are selected</a:t>
            </a:r>
          </a:p>
          <a:p>
            <a:pPr marL="342900" indent="-342900">
              <a:buFontTx/>
              <a:buChar char="-"/>
            </a:pPr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Observations of the individual trees can not be considered independent since their values can depend on with forest and which plot they stand on.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The dependency structure can be accounted for by nested/hierarchical factors.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88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49" y="449790"/>
            <a:ext cx="815624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Other types of dependencies in data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(response~ s(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expl.var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random=list(Forest= ~1, Plot=~1), data=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urval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You might recognize other coding of hierarchical factors:</a:t>
            </a:r>
          </a:p>
          <a:p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(1|Forest/Plot)</a:t>
            </a:r>
          </a:p>
          <a:p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random = ~ 1|Forest/Plot</a:t>
            </a:r>
          </a:p>
          <a:p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In </a:t>
            </a:r>
            <a:r>
              <a:rPr lang="en-US" sz="2400" dirty="0" err="1" smtClean="0">
                <a:cs typeface="Courier New" panose="02070309020205020404" pitchFamily="49" charset="0"/>
              </a:rPr>
              <a:t>gamm</a:t>
            </a:r>
            <a:r>
              <a:rPr lang="en-US" sz="2400" dirty="0" smtClean="0">
                <a:cs typeface="Courier New" panose="02070309020205020404" pitchFamily="49" charset="0"/>
              </a:rPr>
              <a:t> only the named-list structure works.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49" y="449790"/>
            <a:ext cx="8156249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example of splines in SAS</a:t>
            </a:r>
          </a:p>
          <a:p>
            <a:endParaRPr lang="en-US" dirty="0" smtClean="0"/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Splines can be used in all types of GLM models in the GLIMMIX procedure: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2400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glimmix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data=in2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outdesign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plots=all;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cow;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effect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myspline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spline(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lactation_week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log_methane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myspline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=normal;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random _residual_ /subject=cow type=un;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out=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gmxout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noblup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)=p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noblup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)=lower 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ucl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noblup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)=upper;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1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49" y="426289"/>
            <a:ext cx="815624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example of splines in SAS</a:t>
            </a:r>
          </a:p>
          <a:p>
            <a:endParaRPr lang="en-US" dirty="0" smtClean="0"/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data=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gmxout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by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lactation_week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sgplot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data=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gmxout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series  y=p x=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lactation_week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keylegend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position=bottom border 	across=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band x=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lactation_week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lower=lower 	upper=upper ;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series  y=p x=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lactation_week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49" y="426289"/>
            <a:ext cx="81562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example of splines in SAS</a:t>
            </a:r>
          </a:p>
          <a:p>
            <a:endParaRPr lang="en-US" dirty="0" smtClean="0"/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8" name="Picture 2" descr="Z:\my documents\konsultationer\Rebecca Danielsson\SGPlot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438" y="1676400"/>
            <a:ext cx="6096851" cy="457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81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49" y="426289"/>
            <a:ext cx="815624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example of splines in SAS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In GLIMMIX we can model data with normally distributed residual, as well as binomial and Poisson data. </a:t>
            </a:r>
          </a:p>
          <a:p>
            <a:endParaRPr lang="en-US" sz="2800" dirty="0" smtClean="0"/>
          </a:p>
          <a:p>
            <a:r>
              <a:rPr lang="en-US" sz="2800" dirty="0" smtClean="0"/>
              <a:t>We can also model temporal or spatial autocorrelations or other random factors.</a:t>
            </a:r>
          </a:p>
          <a:p>
            <a:endParaRPr lang="en-US" sz="2800" dirty="0" smtClean="0"/>
          </a:p>
          <a:p>
            <a:r>
              <a:rPr lang="en-US" sz="2800" dirty="0" smtClean="0"/>
              <a:t>Two-dimensional splines can not be fitted, but interactions to categorical variables are possible.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4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49" y="426289"/>
            <a:ext cx="8156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example of splines in SAS</a:t>
            </a:r>
          </a:p>
          <a:p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194" name="Picture 2" descr=" Observed and Predicted Values by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4008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7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Autocorrelations in time series can have several causes, e.g. :</a:t>
            </a:r>
          </a:p>
          <a:p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cs typeface="Courier New" panose="02070309020205020404" pitchFamily="49" charset="0"/>
              </a:rPr>
              <a:t>Seasonal variation</a:t>
            </a:r>
          </a:p>
          <a:p>
            <a:pPr marL="342900" indent="-342900">
              <a:buFontTx/>
              <a:buChar char="-"/>
            </a:pPr>
            <a:endParaRPr lang="en-US" sz="2400" dirty="0" smtClean="0">
              <a:cs typeface="Courier New" panose="02070309020205020404" pitchFamily="49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cs typeface="Courier New" panose="02070309020205020404" pitchFamily="49" charset="0"/>
              </a:rPr>
              <a:t>Effects of </a:t>
            </a:r>
            <a:r>
              <a:rPr lang="en-US" sz="2400" dirty="0" err="1" smtClean="0">
                <a:cs typeface="Courier New" panose="02070309020205020404" pitchFamily="49" charset="0"/>
              </a:rPr>
              <a:t>autocorrelated</a:t>
            </a:r>
            <a:r>
              <a:rPr lang="en-US" sz="2400" dirty="0" smtClean="0">
                <a:cs typeface="Courier New" panose="02070309020205020404" pitchFamily="49" charset="0"/>
              </a:rPr>
              <a:t> explanatory variables</a:t>
            </a:r>
          </a:p>
          <a:p>
            <a:pPr marL="342900" indent="-342900">
              <a:buFontTx/>
              <a:buChar char="-"/>
            </a:pPr>
            <a:endParaRPr lang="en-US" sz="2400" dirty="0" smtClean="0">
              <a:cs typeface="Courier New" panose="02070309020205020404" pitchFamily="49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cs typeface="Courier New" panose="02070309020205020404" pitchFamily="49" charset="0"/>
              </a:rPr>
              <a:t>Trend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If the model we define accounts for some of these sources the remaining autocorrelations in the residuals of the model is typically much smaller than in the raw data.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8151" y="4953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Autocorrelation in original series    Autocorrelation when seasonal 						variation is removed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2" y="1759298"/>
            <a:ext cx="4333870" cy="30785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600" y="1771998"/>
            <a:ext cx="4431979" cy="314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92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8151" y="4953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Without seasonal variation		without seasonal variation,  						influence of flow and trend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2" y="1732559"/>
            <a:ext cx="4431979" cy="31482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076" y="1715839"/>
            <a:ext cx="4481275" cy="318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03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model4g &lt;-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logTot.P~s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)+s(Month,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='cc') + s(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data=river,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correlation = corAR1()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summary(model4g$lme)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Correlation Structure: AR(1)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Formula: ~1 | g/g.0/g.1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Parameter estimate(s):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Phi 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0.2774044 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Fixed effects: y ~ X - 1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Value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Std.Error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DF   t-value p-value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X(Intercept)      5.575500 0.01947148 357 286.34182       0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)Fx1    -0.154891 0.01946324 357  -7.95812       0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)Fx1  1.271152 0.12136436 357  10.47385       0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Correlation in 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>
                <a:cs typeface="Courier New" panose="02070309020205020404" pitchFamily="49" charset="0"/>
              </a:rPr>
              <a:t>From </a:t>
            </a:r>
            <a:r>
              <a:rPr lang="en-US" sz="2400" dirty="0" err="1" smtClean="0">
                <a:cs typeface="Courier New" panose="02070309020205020404" pitchFamily="49" charset="0"/>
              </a:rPr>
              <a:t>lme</a:t>
            </a:r>
            <a:r>
              <a:rPr lang="en-US" sz="2400" dirty="0" smtClean="0">
                <a:cs typeface="Courier New" panose="02070309020205020404" pitchFamily="49" charset="0"/>
              </a:rPr>
              <a:t> for model with correlations estimated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Fixed effects: y ~ X - 1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Value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Std.Error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DF   t-value p-value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X(Intercept)      5.575500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0.01947148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357 286.34182       0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)Fx1    -0.154891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0.01946324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357  -7.95812       0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)Fx1  1.271152 0.12136436 357  10.47385       0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From </a:t>
            </a:r>
            <a:r>
              <a:rPr lang="en-US" sz="2400" dirty="0" err="1" smtClean="0">
                <a:cs typeface="Courier New" panose="02070309020205020404" pitchFamily="49" charset="0"/>
              </a:rPr>
              <a:t>lme</a:t>
            </a:r>
            <a:r>
              <a:rPr lang="en-US" sz="2400" dirty="0" smtClean="0">
                <a:cs typeface="Courier New" panose="02070309020205020404" pitchFamily="49" charset="0"/>
              </a:rPr>
              <a:t> for model with no correlations estimated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Fixed effects: y ~ X - 1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Value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Std.Error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DF  t-value p-value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X(Intercept)      5.575513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0.01463065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357 381.0845       0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)Fx1    -0.154499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0.01467732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357 -10.5264       0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)Fx1  1.320282 0.13299947 357   9.9270       0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4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10746</TotalTime>
  <Words>2397</Words>
  <Application>Microsoft Office PowerPoint</Application>
  <PresentationFormat>On-screen Show (4:3)</PresentationFormat>
  <Paragraphs>509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Generalised and mixed GAM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MVM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Von Brömssen</dc:creator>
  <cp:lastModifiedBy>Claudia Von Brömssen</cp:lastModifiedBy>
  <cp:revision>81</cp:revision>
  <cp:lastPrinted>2016-08-22T12:37:40Z</cp:lastPrinted>
  <dcterms:created xsi:type="dcterms:W3CDTF">2016-06-29T11:28:10Z</dcterms:created>
  <dcterms:modified xsi:type="dcterms:W3CDTF">2016-08-23T07:34:41Z</dcterms:modified>
</cp:coreProperties>
</file>