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3"/>
  </p:sldMasterIdLst>
  <p:notesMasterIdLst>
    <p:notesMasterId r:id="rId53"/>
  </p:notesMasterIdLst>
  <p:handoutMasterIdLst>
    <p:handoutMasterId r:id="rId54"/>
  </p:handoutMasterIdLst>
  <p:sldIdLst>
    <p:sldId id="274" r:id="rId4"/>
    <p:sldId id="275" r:id="rId5"/>
    <p:sldId id="313" r:id="rId6"/>
    <p:sldId id="277" r:id="rId7"/>
    <p:sldId id="278" r:id="rId8"/>
    <p:sldId id="276" r:id="rId9"/>
    <p:sldId id="281" r:id="rId10"/>
    <p:sldId id="282" r:id="rId11"/>
    <p:sldId id="322" r:id="rId12"/>
    <p:sldId id="283" r:id="rId13"/>
    <p:sldId id="284" r:id="rId14"/>
    <p:sldId id="314" r:id="rId15"/>
    <p:sldId id="286" r:id="rId16"/>
    <p:sldId id="285" r:id="rId17"/>
    <p:sldId id="287" r:id="rId18"/>
    <p:sldId id="280" r:id="rId19"/>
    <p:sldId id="312" r:id="rId20"/>
    <p:sldId id="288" r:id="rId21"/>
    <p:sldId id="289" r:id="rId22"/>
    <p:sldId id="290" r:id="rId23"/>
    <p:sldId id="295" r:id="rId24"/>
    <p:sldId id="293" r:id="rId25"/>
    <p:sldId id="309" r:id="rId26"/>
    <p:sldId id="311" r:id="rId27"/>
    <p:sldId id="292" r:id="rId28"/>
    <p:sldId id="296" r:id="rId29"/>
    <p:sldId id="297" r:id="rId30"/>
    <p:sldId id="316" r:id="rId31"/>
    <p:sldId id="279" r:id="rId32"/>
    <p:sldId id="294" r:id="rId33"/>
    <p:sldId id="298" r:id="rId34"/>
    <p:sldId id="299" r:id="rId35"/>
    <p:sldId id="291" r:id="rId36"/>
    <p:sldId id="315" r:id="rId37"/>
    <p:sldId id="302" r:id="rId38"/>
    <p:sldId id="323" r:id="rId39"/>
    <p:sldId id="303" r:id="rId40"/>
    <p:sldId id="317" r:id="rId41"/>
    <p:sldId id="305" r:id="rId42"/>
    <p:sldId id="318" r:id="rId43"/>
    <p:sldId id="319" r:id="rId44"/>
    <p:sldId id="304" r:id="rId45"/>
    <p:sldId id="300" r:id="rId46"/>
    <p:sldId id="310" r:id="rId47"/>
    <p:sldId id="306" r:id="rId48"/>
    <p:sldId id="308" r:id="rId49"/>
    <p:sldId id="301" r:id="rId50"/>
    <p:sldId id="320" r:id="rId51"/>
    <p:sldId id="258" r:id="rId52"/>
  </p:sldIdLst>
  <p:sldSz cx="9144000" cy="6858000" type="screen4x3"/>
  <p:notesSz cx="6794500" cy="9931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F2F9"/>
    <a:srgbClr val="110184"/>
    <a:srgbClr val="C27361"/>
    <a:srgbClr val="C5614C"/>
    <a:srgbClr val="F3D8D1"/>
    <a:srgbClr val="ECC6BC"/>
    <a:srgbClr val="175C7D"/>
    <a:srgbClr val="173357"/>
    <a:srgbClr val="0A689A"/>
    <a:srgbClr val="1029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8" autoAdjust="0"/>
    <p:restoredTop sz="96327"/>
  </p:normalViewPr>
  <p:slideViewPr>
    <p:cSldViewPr snapToGrid="0">
      <p:cViewPr varScale="1">
        <p:scale>
          <a:sx n="100" d="100"/>
          <a:sy n="100" d="100"/>
        </p:scale>
        <p:origin x="317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63FCB-899B-4CE0-920C-72D29429DE3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8982-6CBA-490A-9093-9DCAC7745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89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2E784B-99B0-454B-A82C-A527F4E235B0}" type="datetimeFigureOut">
              <a:rPr lang="sv-SE" smtClean="0"/>
              <a:t>2024-05-23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F0C501-DD1F-4488-B5FA-1ACA21A64A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98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0C501-DD1F-4488-B5FA-1ACA21A64A4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8097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3954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0223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09488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11695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3370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3351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6817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593192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393729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1394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674496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343294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1971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51773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064248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17265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421029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262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99868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3516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28598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27659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575407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42380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602048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2013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915876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056212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65744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77868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57899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39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1631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314925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40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346406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41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6573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42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03815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43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65724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44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498498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45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9024597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46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47167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47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49007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48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4703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0C501-DD1F-4488-B5FA-1ACA21A64A44}" type="slidenum">
              <a:rPr lang="sv-SE" smtClean="0"/>
              <a:t>49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8102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36540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8880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051294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9552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err="1" smtClean="0"/>
              <a:t>Study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several</a:t>
            </a:r>
            <a:r>
              <a:rPr lang="sv-SE" baseline="0" dirty="0" smtClean="0"/>
              <a:t> sites </a:t>
            </a:r>
            <a:r>
              <a:rPr lang="sv-SE" baseline="0" dirty="0" err="1" smtClean="0"/>
              <a:t>simultaneously</a:t>
            </a:r>
            <a:r>
              <a:rPr lang="sv-SE" baseline="0" dirty="0" smtClean="0"/>
              <a:t> </a:t>
            </a:r>
          </a:p>
          <a:p>
            <a:r>
              <a:rPr lang="sv-SE" baseline="0" dirty="0" err="1" smtClean="0"/>
              <a:t>Easy</a:t>
            </a:r>
            <a:r>
              <a:rPr lang="sv-SE" baseline="0" dirty="0" smtClean="0"/>
              <a:t> to </a:t>
            </a:r>
            <a:r>
              <a:rPr lang="sv-SE" baseline="0" dirty="0" err="1" smtClean="0"/>
              <a:t>include</a:t>
            </a:r>
            <a:r>
              <a:rPr lang="sv-SE" baseline="0" dirty="0" smtClean="0"/>
              <a:t> information on </a:t>
            </a:r>
            <a:r>
              <a:rPr lang="sv-SE" baseline="0" dirty="0" err="1" smtClean="0"/>
              <a:t>where</a:t>
            </a:r>
            <a:r>
              <a:rPr lang="sv-SE" baseline="0" dirty="0" smtClean="0"/>
              <a:t> the trends </a:t>
            </a:r>
            <a:r>
              <a:rPr lang="sv-SE" baseline="0" dirty="0" err="1" smtClean="0"/>
              <a:t>happen</a:t>
            </a:r>
            <a:r>
              <a:rPr lang="sv-SE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9EC1FB-13EF-42EF-A461-A142226BD7E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9299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u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76502239-0C71-437D-9AA4-C54A93F93EC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Bildobjekt 13" descr="SLU:s profilkollage i bakgrunden och SLU:s löfte – Science and Education for Sustainable Life – som ordbild i förgrunden.">
              <a:extLst>
                <a:ext uri="{FF2B5EF4-FFF2-40B4-BE49-F238E27FC236}">
                  <a16:creationId xmlns:a16="http://schemas.microsoft.com/office/drawing/2014/main" id="{93BDAFC1-F684-4B81-8D8F-071FF02F52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5" name="Rektangel 14" descr="SLU:s logotyp.">
              <a:extLst>
                <a:ext uri="{FF2B5EF4-FFF2-40B4-BE49-F238E27FC236}">
                  <a16:creationId xmlns:a16="http://schemas.microsoft.com/office/drawing/2014/main" id="{ECC39C7B-127C-493D-93F7-D747FC981A3A}"/>
                </a:ext>
              </a:extLst>
            </p:cNvPr>
            <p:cNvSpPr/>
            <p:nvPr userDrawn="1"/>
          </p:nvSpPr>
          <p:spPr>
            <a:xfrm>
              <a:off x="4101509" y="957352"/>
              <a:ext cx="966355" cy="935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EDA85A90-9968-4A22-8E3E-DF7833CDEF8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4172947" y="878810"/>
              <a:ext cx="849312" cy="854075"/>
              <a:chOff x="3573" y="500"/>
              <a:chExt cx="535" cy="538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93ACC4C3-D152-4FA5-8850-EB6910A370FE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573" y="500"/>
                <a:ext cx="535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99495D1-7DC9-4FF3-8327-1A9ADE3A4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51" y="500"/>
                <a:ext cx="257" cy="345"/>
              </a:xfrm>
              <a:custGeom>
                <a:avLst/>
                <a:gdLst>
                  <a:gd name="T0" fmla="*/ 1845 w 1845"/>
                  <a:gd name="T1" fmla="*/ 2080 h 2463"/>
                  <a:gd name="T2" fmla="*/ 945 w 1845"/>
                  <a:gd name="T3" fmla="*/ 2463 h 2463"/>
                  <a:gd name="T4" fmla="*/ 58 w 1845"/>
                  <a:gd name="T5" fmla="*/ 1814 h 2463"/>
                  <a:gd name="T6" fmla="*/ 0 w 1845"/>
                  <a:gd name="T7" fmla="*/ 336 h 2463"/>
                  <a:gd name="T8" fmla="*/ 0 w 1845"/>
                  <a:gd name="T9" fmla="*/ 0 h 2463"/>
                  <a:gd name="T10" fmla="*/ 6 w 1845"/>
                  <a:gd name="T11" fmla="*/ 0 h 2463"/>
                  <a:gd name="T12" fmla="*/ 493 w 1845"/>
                  <a:gd name="T13" fmla="*/ 955 h 2463"/>
                  <a:gd name="T14" fmla="*/ 340 w 1845"/>
                  <a:gd name="T15" fmla="*/ 1438 h 2463"/>
                  <a:gd name="T16" fmla="*/ 221 w 1845"/>
                  <a:gd name="T17" fmla="*/ 1757 h 2463"/>
                  <a:gd name="T18" fmla="*/ 361 w 1845"/>
                  <a:gd name="T19" fmla="*/ 1883 h 2463"/>
                  <a:gd name="T20" fmla="*/ 982 w 1845"/>
                  <a:gd name="T21" fmla="*/ 1770 h 2463"/>
                  <a:gd name="T22" fmla="*/ 1845 w 1845"/>
                  <a:gd name="T23" fmla="*/ 2073 h 2463"/>
                  <a:gd name="T24" fmla="*/ 1845 w 1845"/>
                  <a:gd name="T25" fmla="*/ 2080 h 2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5" h="2463">
                    <a:moveTo>
                      <a:pt x="1845" y="2080"/>
                    </a:moveTo>
                    <a:cubicBezTo>
                      <a:pt x="1580" y="2256"/>
                      <a:pt x="1328" y="2463"/>
                      <a:pt x="945" y="2463"/>
                    </a:cubicBezTo>
                    <a:cubicBezTo>
                      <a:pt x="502" y="2463"/>
                      <a:pt x="130" y="2258"/>
                      <a:pt x="58" y="1814"/>
                    </a:cubicBezTo>
                    <a:cubicBezTo>
                      <a:pt x="6" y="1490"/>
                      <a:pt x="0" y="628"/>
                      <a:pt x="0" y="3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82" y="363"/>
                      <a:pt x="493" y="580"/>
                      <a:pt x="493" y="955"/>
                    </a:cubicBezTo>
                    <a:cubicBezTo>
                      <a:pt x="493" y="1141"/>
                      <a:pt x="432" y="1261"/>
                      <a:pt x="340" y="1438"/>
                    </a:cubicBezTo>
                    <a:cubicBezTo>
                      <a:pt x="292" y="1531"/>
                      <a:pt x="221" y="1648"/>
                      <a:pt x="221" y="1757"/>
                    </a:cubicBezTo>
                    <a:cubicBezTo>
                      <a:pt x="221" y="1821"/>
                      <a:pt x="250" y="1883"/>
                      <a:pt x="361" y="1883"/>
                    </a:cubicBezTo>
                    <a:cubicBezTo>
                      <a:pt x="578" y="1883"/>
                      <a:pt x="700" y="1770"/>
                      <a:pt x="982" y="1770"/>
                    </a:cubicBezTo>
                    <a:cubicBezTo>
                      <a:pt x="1304" y="1770"/>
                      <a:pt x="1534" y="1887"/>
                      <a:pt x="1845" y="2073"/>
                    </a:cubicBezTo>
                    <a:cubicBezTo>
                      <a:pt x="1845" y="2080"/>
                      <a:pt x="1845" y="2080"/>
                      <a:pt x="1845" y="2080"/>
                    </a:cubicBezTo>
                    <a:close/>
                  </a:path>
                </a:pathLst>
              </a:custGeom>
              <a:solidFill>
                <a:srgbClr val="690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00C79A42-873B-4BE6-BE02-34EB74EF05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3" y="500"/>
                <a:ext cx="257" cy="345"/>
              </a:xfrm>
              <a:custGeom>
                <a:avLst/>
                <a:gdLst>
                  <a:gd name="T0" fmla="*/ 0 w 1845"/>
                  <a:gd name="T1" fmla="*/ 2073 h 2463"/>
                  <a:gd name="T2" fmla="*/ 863 w 1845"/>
                  <a:gd name="T3" fmla="*/ 1770 h 2463"/>
                  <a:gd name="T4" fmla="*/ 1484 w 1845"/>
                  <a:gd name="T5" fmla="*/ 1883 h 2463"/>
                  <a:gd name="T6" fmla="*/ 1624 w 1845"/>
                  <a:gd name="T7" fmla="*/ 1757 h 2463"/>
                  <a:gd name="T8" fmla="*/ 1505 w 1845"/>
                  <a:gd name="T9" fmla="*/ 1438 h 2463"/>
                  <a:gd name="T10" fmla="*/ 1352 w 1845"/>
                  <a:gd name="T11" fmla="*/ 955 h 2463"/>
                  <a:gd name="T12" fmla="*/ 1839 w 1845"/>
                  <a:gd name="T13" fmla="*/ 0 h 2463"/>
                  <a:gd name="T14" fmla="*/ 1845 w 1845"/>
                  <a:gd name="T15" fmla="*/ 0 h 2463"/>
                  <a:gd name="T16" fmla="*/ 1845 w 1845"/>
                  <a:gd name="T17" fmla="*/ 334 h 2463"/>
                  <a:gd name="T18" fmla="*/ 1787 w 1845"/>
                  <a:gd name="T19" fmla="*/ 1814 h 2463"/>
                  <a:gd name="T20" fmla="*/ 900 w 1845"/>
                  <a:gd name="T21" fmla="*/ 2463 h 2463"/>
                  <a:gd name="T22" fmla="*/ 0 w 1845"/>
                  <a:gd name="T23" fmla="*/ 2080 h 2463"/>
                  <a:gd name="T24" fmla="*/ 0 w 1845"/>
                  <a:gd name="T25" fmla="*/ 2073 h 2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5" h="2463">
                    <a:moveTo>
                      <a:pt x="0" y="2073"/>
                    </a:moveTo>
                    <a:cubicBezTo>
                      <a:pt x="311" y="1887"/>
                      <a:pt x="541" y="1770"/>
                      <a:pt x="863" y="1770"/>
                    </a:cubicBezTo>
                    <a:cubicBezTo>
                      <a:pt x="1145" y="1770"/>
                      <a:pt x="1267" y="1883"/>
                      <a:pt x="1484" y="1883"/>
                    </a:cubicBezTo>
                    <a:cubicBezTo>
                      <a:pt x="1594" y="1883"/>
                      <a:pt x="1624" y="1821"/>
                      <a:pt x="1624" y="1757"/>
                    </a:cubicBezTo>
                    <a:cubicBezTo>
                      <a:pt x="1624" y="1648"/>
                      <a:pt x="1553" y="1531"/>
                      <a:pt x="1505" y="1438"/>
                    </a:cubicBezTo>
                    <a:cubicBezTo>
                      <a:pt x="1413" y="1261"/>
                      <a:pt x="1352" y="1141"/>
                      <a:pt x="1352" y="955"/>
                    </a:cubicBezTo>
                    <a:cubicBezTo>
                      <a:pt x="1352" y="580"/>
                      <a:pt x="1663" y="363"/>
                      <a:pt x="1839" y="0"/>
                    </a:cubicBezTo>
                    <a:cubicBezTo>
                      <a:pt x="1845" y="0"/>
                      <a:pt x="1845" y="0"/>
                      <a:pt x="1845" y="0"/>
                    </a:cubicBezTo>
                    <a:cubicBezTo>
                      <a:pt x="1845" y="334"/>
                      <a:pt x="1845" y="334"/>
                      <a:pt x="1845" y="334"/>
                    </a:cubicBezTo>
                    <a:cubicBezTo>
                      <a:pt x="1845" y="628"/>
                      <a:pt x="1839" y="1490"/>
                      <a:pt x="1787" y="1814"/>
                    </a:cubicBezTo>
                    <a:cubicBezTo>
                      <a:pt x="1715" y="2258"/>
                      <a:pt x="1343" y="2463"/>
                      <a:pt x="900" y="2463"/>
                    </a:cubicBezTo>
                    <a:cubicBezTo>
                      <a:pt x="516" y="2463"/>
                      <a:pt x="264" y="2256"/>
                      <a:pt x="0" y="2080"/>
                    </a:cubicBezTo>
                    <a:cubicBezTo>
                      <a:pt x="0" y="2073"/>
                      <a:pt x="0" y="2073"/>
                      <a:pt x="0" y="2073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DD14DF3D-81C5-463A-B7A6-A718AAFF6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890"/>
                <a:ext cx="101" cy="148"/>
              </a:xfrm>
              <a:custGeom>
                <a:avLst/>
                <a:gdLst>
                  <a:gd name="T0" fmla="*/ 680 w 728"/>
                  <a:gd name="T1" fmla="*/ 252 h 1058"/>
                  <a:gd name="T2" fmla="*/ 406 w 728"/>
                  <a:gd name="T3" fmla="*/ 140 h 1058"/>
                  <a:gd name="T4" fmla="*/ 213 w 728"/>
                  <a:gd name="T5" fmla="*/ 265 h 1058"/>
                  <a:gd name="T6" fmla="*/ 728 w 728"/>
                  <a:gd name="T7" fmla="*/ 752 h 1058"/>
                  <a:gd name="T8" fmla="*/ 329 w 728"/>
                  <a:gd name="T9" fmla="*/ 1058 h 1058"/>
                  <a:gd name="T10" fmla="*/ 7 w 728"/>
                  <a:gd name="T11" fmla="*/ 1005 h 1058"/>
                  <a:gd name="T12" fmla="*/ 0 w 728"/>
                  <a:gd name="T13" fmla="*/ 890 h 1058"/>
                  <a:gd name="T14" fmla="*/ 7 w 728"/>
                  <a:gd name="T15" fmla="*/ 780 h 1058"/>
                  <a:gd name="T16" fmla="*/ 15 w 728"/>
                  <a:gd name="T17" fmla="*/ 780 h 1058"/>
                  <a:gd name="T18" fmla="*/ 342 w 728"/>
                  <a:gd name="T19" fmla="*/ 914 h 1058"/>
                  <a:gd name="T20" fmla="*/ 529 w 728"/>
                  <a:gd name="T21" fmla="*/ 782 h 1058"/>
                  <a:gd name="T22" fmla="*/ 20 w 728"/>
                  <a:gd name="T23" fmla="*/ 297 h 1058"/>
                  <a:gd name="T24" fmla="*/ 420 w 728"/>
                  <a:gd name="T25" fmla="*/ 0 h 1058"/>
                  <a:gd name="T26" fmla="*/ 687 w 728"/>
                  <a:gd name="T27" fmla="*/ 40 h 1058"/>
                  <a:gd name="T28" fmla="*/ 693 w 728"/>
                  <a:gd name="T29" fmla="*/ 135 h 1058"/>
                  <a:gd name="T30" fmla="*/ 687 w 728"/>
                  <a:gd name="T31" fmla="*/ 252 h 1058"/>
                  <a:gd name="T32" fmla="*/ 680 w 728"/>
                  <a:gd name="T33" fmla="*/ 252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8" h="1058">
                    <a:moveTo>
                      <a:pt x="680" y="252"/>
                    </a:moveTo>
                    <a:cubicBezTo>
                      <a:pt x="643" y="191"/>
                      <a:pt x="555" y="140"/>
                      <a:pt x="406" y="140"/>
                    </a:cubicBezTo>
                    <a:cubicBezTo>
                      <a:pt x="295" y="140"/>
                      <a:pt x="213" y="174"/>
                      <a:pt x="213" y="265"/>
                    </a:cubicBezTo>
                    <a:cubicBezTo>
                      <a:pt x="213" y="471"/>
                      <a:pt x="728" y="432"/>
                      <a:pt x="728" y="752"/>
                    </a:cubicBezTo>
                    <a:cubicBezTo>
                      <a:pt x="728" y="938"/>
                      <a:pt x="594" y="1058"/>
                      <a:pt x="329" y="1058"/>
                    </a:cubicBezTo>
                    <a:cubicBezTo>
                      <a:pt x="199" y="1058"/>
                      <a:pt x="80" y="1038"/>
                      <a:pt x="7" y="1005"/>
                    </a:cubicBezTo>
                    <a:cubicBezTo>
                      <a:pt x="2" y="965"/>
                      <a:pt x="0" y="927"/>
                      <a:pt x="0" y="890"/>
                    </a:cubicBezTo>
                    <a:cubicBezTo>
                      <a:pt x="0" y="854"/>
                      <a:pt x="3" y="817"/>
                      <a:pt x="7" y="780"/>
                    </a:cubicBezTo>
                    <a:cubicBezTo>
                      <a:pt x="15" y="780"/>
                      <a:pt x="15" y="780"/>
                      <a:pt x="15" y="780"/>
                    </a:cubicBezTo>
                    <a:cubicBezTo>
                      <a:pt x="91" y="880"/>
                      <a:pt x="217" y="914"/>
                      <a:pt x="342" y="914"/>
                    </a:cubicBezTo>
                    <a:cubicBezTo>
                      <a:pt x="464" y="914"/>
                      <a:pt x="529" y="865"/>
                      <a:pt x="529" y="782"/>
                    </a:cubicBezTo>
                    <a:cubicBezTo>
                      <a:pt x="529" y="574"/>
                      <a:pt x="20" y="631"/>
                      <a:pt x="20" y="297"/>
                    </a:cubicBezTo>
                    <a:cubicBezTo>
                      <a:pt x="20" y="114"/>
                      <a:pt x="159" y="0"/>
                      <a:pt x="420" y="0"/>
                    </a:cubicBezTo>
                    <a:cubicBezTo>
                      <a:pt x="487" y="0"/>
                      <a:pt x="616" y="8"/>
                      <a:pt x="687" y="40"/>
                    </a:cubicBezTo>
                    <a:cubicBezTo>
                      <a:pt x="691" y="57"/>
                      <a:pt x="693" y="101"/>
                      <a:pt x="693" y="135"/>
                    </a:cubicBezTo>
                    <a:cubicBezTo>
                      <a:pt x="693" y="182"/>
                      <a:pt x="690" y="225"/>
                      <a:pt x="687" y="252"/>
                    </a:cubicBezTo>
                    <a:cubicBezTo>
                      <a:pt x="680" y="252"/>
                      <a:pt x="680" y="252"/>
                      <a:pt x="680" y="252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2BCFA046-7C76-4A88-A486-4AA30F06B3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75" y="892"/>
                <a:ext cx="110" cy="144"/>
              </a:xfrm>
              <a:custGeom>
                <a:avLst/>
                <a:gdLst>
                  <a:gd name="T0" fmla="*/ 507 w 792"/>
                  <a:gd name="T1" fmla="*/ 879 h 1032"/>
                  <a:gd name="T2" fmla="*/ 785 w 792"/>
                  <a:gd name="T3" fmla="*/ 818 h 1032"/>
                  <a:gd name="T4" fmla="*/ 792 w 792"/>
                  <a:gd name="T5" fmla="*/ 818 h 1032"/>
                  <a:gd name="T6" fmla="*/ 743 w 792"/>
                  <a:gd name="T7" fmla="*/ 1032 h 1032"/>
                  <a:gd name="T8" fmla="*/ 0 w 792"/>
                  <a:gd name="T9" fmla="*/ 1032 h 1032"/>
                  <a:gd name="T10" fmla="*/ 0 w 792"/>
                  <a:gd name="T11" fmla="*/ 1025 h 1032"/>
                  <a:gd name="T12" fmla="*/ 65 w 792"/>
                  <a:gd name="T13" fmla="*/ 886 h 1032"/>
                  <a:gd name="T14" fmla="*/ 65 w 792"/>
                  <a:gd name="T15" fmla="*/ 306 h 1032"/>
                  <a:gd name="T16" fmla="*/ 5 w 792"/>
                  <a:gd name="T17" fmla="*/ 13 h 1032"/>
                  <a:gd name="T18" fmla="*/ 5 w 792"/>
                  <a:gd name="T19" fmla="*/ 5 h 1032"/>
                  <a:gd name="T20" fmla="*/ 152 w 792"/>
                  <a:gd name="T21" fmla="*/ 0 h 1032"/>
                  <a:gd name="T22" fmla="*/ 327 w 792"/>
                  <a:gd name="T23" fmla="*/ 6 h 1032"/>
                  <a:gd name="T24" fmla="*/ 327 w 792"/>
                  <a:gd name="T25" fmla="*/ 14 h 1032"/>
                  <a:gd name="T26" fmla="*/ 255 w 792"/>
                  <a:gd name="T27" fmla="*/ 306 h 1032"/>
                  <a:gd name="T28" fmla="*/ 255 w 792"/>
                  <a:gd name="T29" fmla="*/ 879 h 1032"/>
                  <a:gd name="T30" fmla="*/ 507 w 792"/>
                  <a:gd name="T31" fmla="*/ 879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2" h="1032">
                    <a:moveTo>
                      <a:pt x="507" y="879"/>
                    </a:moveTo>
                    <a:cubicBezTo>
                      <a:pt x="664" y="879"/>
                      <a:pt x="738" y="861"/>
                      <a:pt x="785" y="818"/>
                    </a:cubicBezTo>
                    <a:cubicBezTo>
                      <a:pt x="792" y="818"/>
                      <a:pt x="792" y="818"/>
                      <a:pt x="792" y="818"/>
                    </a:cubicBezTo>
                    <a:cubicBezTo>
                      <a:pt x="787" y="871"/>
                      <a:pt x="759" y="993"/>
                      <a:pt x="743" y="1032"/>
                    </a:cubicBezTo>
                    <a:cubicBezTo>
                      <a:pt x="0" y="1032"/>
                      <a:pt x="0" y="1032"/>
                      <a:pt x="0" y="1032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44" y="997"/>
                      <a:pt x="65" y="973"/>
                      <a:pt x="65" y="88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108"/>
                      <a:pt x="65" y="58"/>
                      <a:pt x="5" y="1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4" y="2"/>
                      <a:pt x="87" y="0"/>
                      <a:pt x="152" y="0"/>
                    </a:cubicBezTo>
                    <a:cubicBezTo>
                      <a:pt x="227" y="0"/>
                      <a:pt x="294" y="2"/>
                      <a:pt x="327" y="6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257" y="66"/>
                      <a:pt x="255" y="108"/>
                      <a:pt x="255" y="306"/>
                    </a:cubicBezTo>
                    <a:cubicBezTo>
                      <a:pt x="255" y="879"/>
                      <a:pt x="255" y="879"/>
                      <a:pt x="255" y="879"/>
                    </a:cubicBezTo>
                    <a:cubicBezTo>
                      <a:pt x="507" y="879"/>
                      <a:pt x="507" y="879"/>
                      <a:pt x="507" y="879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1C3B8751-5FC6-4BD2-9083-8B4E25EB99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08" y="892"/>
                <a:ext cx="140" cy="146"/>
              </a:xfrm>
              <a:custGeom>
                <a:avLst/>
                <a:gdLst>
                  <a:gd name="T0" fmla="*/ 71 w 1004"/>
                  <a:gd name="T1" fmla="*/ 305 h 1045"/>
                  <a:gd name="T2" fmla="*/ 0 w 1004"/>
                  <a:gd name="T3" fmla="*/ 14 h 1045"/>
                  <a:gd name="T4" fmla="*/ 0 w 1004"/>
                  <a:gd name="T5" fmla="*/ 6 h 1045"/>
                  <a:gd name="T6" fmla="*/ 160 w 1004"/>
                  <a:gd name="T7" fmla="*/ 0 h 1045"/>
                  <a:gd name="T8" fmla="*/ 268 w 1004"/>
                  <a:gd name="T9" fmla="*/ 2 h 1045"/>
                  <a:gd name="T10" fmla="*/ 261 w 1004"/>
                  <a:gd name="T11" fmla="*/ 305 h 1045"/>
                  <a:gd name="T12" fmla="*/ 261 w 1004"/>
                  <a:gd name="T13" fmla="*/ 651 h 1045"/>
                  <a:gd name="T14" fmla="*/ 431 w 1004"/>
                  <a:gd name="T15" fmla="*/ 879 h 1045"/>
                  <a:gd name="T16" fmla="*/ 709 w 1004"/>
                  <a:gd name="T17" fmla="*/ 793 h 1045"/>
                  <a:gd name="T18" fmla="*/ 730 w 1004"/>
                  <a:gd name="T19" fmla="*/ 730 h 1045"/>
                  <a:gd name="T20" fmla="*/ 730 w 1004"/>
                  <a:gd name="T21" fmla="*/ 309 h 1045"/>
                  <a:gd name="T22" fmla="*/ 659 w 1004"/>
                  <a:gd name="T23" fmla="*/ 14 h 1045"/>
                  <a:gd name="T24" fmla="*/ 659 w 1004"/>
                  <a:gd name="T25" fmla="*/ 6 h 1045"/>
                  <a:gd name="T26" fmla="*/ 821 w 1004"/>
                  <a:gd name="T27" fmla="*/ 0 h 1045"/>
                  <a:gd name="T28" fmla="*/ 926 w 1004"/>
                  <a:gd name="T29" fmla="*/ 2 h 1045"/>
                  <a:gd name="T30" fmla="*/ 920 w 1004"/>
                  <a:gd name="T31" fmla="*/ 306 h 1045"/>
                  <a:gd name="T32" fmla="*/ 920 w 1004"/>
                  <a:gd name="T33" fmla="*/ 784 h 1045"/>
                  <a:gd name="T34" fmla="*/ 1004 w 1004"/>
                  <a:gd name="T35" fmla="*/ 1027 h 1045"/>
                  <a:gd name="T36" fmla="*/ 1004 w 1004"/>
                  <a:gd name="T37" fmla="*/ 1032 h 1045"/>
                  <a:gd name="T38" fmla="*/ 782 w 1004"/>
                  <a:gd name="T39" fmla="*/ 1032 h 1045"/>
                  <a:gd name="T40" fmla="*/ 744 w 1004"/>
                  <a:gd name="T41" fmla="*/ 939 h 1045"/>
                  <a:gd name="T42" fmla="*/ 387 w 1004"/>
                  <a:gd name="T43" fmla="*/ 1045 h 1045"/>
                  <a:gd name="T44" fmla="*/ 71 w 1004"/>
                  <a:gd name="T45" fmla="*/ 736 h 1045"/>
                  <a:gd name="T46" fmla="*/ 71 w 1004"/>
                  <a:gd name="T47" fmla="*/ 305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4" h="1045">
                    <a:moveTo>
                      <a:pt x="71" y="305"/>
                    </a:moveTo>
                    <a:cubicBezTo>
                      <a:pt x="71" y="108"/>
                      <a:pt x="71" y="66"/>
                      <a:pt x="0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6" y="4"/>
                      <a:pt x="92" y="0"/>
                      <a:pt x="160" y="0"/>
                    </a:cubicBezTo>
                    <a:cubicBezTo>
                      <a:pt x="197" y="0"/>
                      <a:pt x="232" y="0"/>
                      <a:pt x="268" y="2"/>
                    </a:cubicBezTo>
                    <a:cubicBezTo>
                      <a:pt x="266" y="40"/>
                      <a:pt x="261" y="102"/>
                      <a:pt x="261" y="305"/>
                    </a:cubicBezTo>
                    <a:cubicBezTo>
                      <a:pt x="261" y="651"/>
                      <a:pt x="261" y="651"/>
                      <a:pt x="261" y="651"/>
                    </a:cubicBezTo>
                    <a:cubicBezTo>
                      <a:pt x="261" y="802"/>
                      <a:pt x="283" y="879"/>
                      <a:pt x="431" y="879"/>
                    </a:cubicBezTo>
                    <a:cubicBezTo>
                      <a:pt x="547" y="879"/>
                      <a:pt x="661" y="834"/>
                      <a:pt x="709" y="793"/>
                    </a:cubicBezTo>
                    <a:cubicBezTo>
                      <a:pt x="730" y="775"/>
                      <a:pt x="730" y="756"/>
                      <a:pt x="730" y="730"/>
                    </a:cubicBezTo>
                    <a:cubicBezTo>
                      <a:pt x="730" y="309"/>
                      <a:pt x="730" y="309"/>
                      <a:pt x="730" y="309"/>
                    </a:cubicBezTo>
                    <a:cubicBezTo>
                      <a:pt x="730" y="108"/>
                      <a:pt x="730" y="67"/>
                      <a:pt x="659" y="14"/>
                    </a:cubicBezTo>
                    <a:cubicBezTo>
                      <a:pt x="659" y="6"/>
                      <a:pt x="659" y="6"/>
                      <a:pt x="659" y="6"/>
                    </a:cubicBezTo>
                    <a:cubicBezTo>
                      <a:pt x="684" y="4"/>
                      <a:pt x="751" y="0"/>
                      <a:pt x="821" y="0"/>
                    </a:cubicBezTo>
                    <a:cubicBezTo>
                      <a:pt x="856" y="0"/>
                      <a:pt x="890" y="0"/>
                      <a:pt x="926" y="2"/>
                    </a:cubicBezTo>
                    <a:cubicBezTo>
                      <a:pt x="925" y="40"/>
                      <a:pt x="920" y="102"/>
                      <a:pt x="920" y="306"/>
                    </a:cubicBezTo>
                    <a:cubicBezTo>
                      <a:pt x="920" y="784"/>
                      <a:pt x="920" y="784"/>
                      <a:pt x="920" y="784"/>
                    </a:cubicBezTo>
                    <a:cubicBezTo>
                      <a:pt x="920" y="871"/>
                      <a:pt x="930" y="979"/>
                      <a:pt x="1004" y="1027"/>
                    </a:cubicBezTo>
                    <a:cubicBezTo>
                      <a:pt x="1004" y="1032"/>
                      <a:pt x="1004" y="1032"/>
                      <a:pt x="1004" y="1032"/>
                    </a:cubicBezTo>
                    <a:cubicBezTo>
                      <a:pt x="782" y="1032"/>
                      <a:pt x="782" y="1032"/>
                      <a:pt x="782" y="1032"/>
                    </a:cubicBezTo>
                    <a:cubicBezTo>
                      <a:pt x="765" y="1014"/>
                      <a:pt x="749" y="960"/>
                      <a:pt x="744" y="939"/>
                    </a:cubicBezTo>
                    <a:cubicBezTo>
                      <a:pt x="639" y="1009"/>
                      <a:pt x="530" y="1045"/>
                      <a:pt x="387" y="1045"/>
                    </a:cubicBezTo>
                    <a:cubicBezTo>
                      <a:pt x="145" y="1045"/>
                      <a:pt x="71" y="926"/>
                      <a:pt x="71" y="736"/>
                    </a:cubicBezTo>
                    <a:cubicBezTo>
                      <a:pt x="71" y="305"/>
                      <a:pt x="71" y="305"/>
                      <a:pt x="71" y="305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174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1226128"/>
            <a:ext cx="7982816" cy="9113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04" y="2407521"/>
            <a:ext cx="7990610" cy="36815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1547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 i tvåsp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1226128"/>
            <a:ext cx="7982816" cy="91137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CC67DE-D694-40F6-9033-2F22DF4C8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305" y="2407521"/>
            <a:ext cx="3899189" cy="36815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7C6F9F6A-5EE1-426E-AAF4-F9163894A51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73313" y="2407521"/>
            <a:ext cx="3899189" cy="368155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9" y="6140310"/>
            <a:ext cx="3904060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0" name="Platshållare för text 8">
            <a:extLst>
              <a:ext uri="{FF2B5EF4-FFF2-40B4-BE49-F238E27FC236}">
                <a16:creationId xmlns:a16="http://schemas.microsoft.com/office/drawing/2014/main" id="{02F528CE-D42C-4F3A-A140-BC71A68198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64426" y="6140310"/>
            <a:ext cx="3904060" cy="26035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</p:spTree>
    <p:extLst>
      <p:ext uri="{BB962C8B-B14F-4D97-AF65-F5344CB8AC3E}">
        <p14:creationId xmlns:p14="http://schemas.microsoft.com/office/powerpoint/2010/main" val="3201361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abell elle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4527E506-5AB6-5095-E88F-08FBCB1213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073" y="5791060"/>
            <a:ext cx="7981841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sv-SE" dirty="0"/>
              <a:t>Tabell/diagram XX. Text som kort förklarar innehållet i tabellen eller diagrammet.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F583C8C2-A755-9521-A549-837F8EEC60F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75072" y="1952626"/>
            <a:ext cx="7981841" cy="3547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Platshållare för tabell eller diagram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1CB4AABE-30C3-F81C-E98B-451ECA79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97" y="1226128"/>
            <a:ext cx="7982816" cy="43529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393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objek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9B70EFF5-103B-40E9-9FCD-4568DC92A59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678906" y="1278081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  <p:sp>
        <p:nvSpPr>
          <p:cNvPr id="7" name="Platshållare för innehåll 11">
            <a:extLst>
              <a:ext uri="{FF2B5EF4-FFF2-40B4-BE49-F238E27FC236}">
                <a16:creationId xmlns:a16="http://schemas.microsoft.com/office/drawing/2014/main" id="{D77B211B-F194-4A43-BF7A-62F518DA6C4E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576696" y="1278081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  <p:sp>
        <p:nvSpPr>
          <p:cNvPr id="16" name="Platshållare för innehåll 11">
            <a:extLst>
              <a:ext uri="{FF2B5EF4-FFF2-40B4-BE49-F238E27FC236}">
                <a16:creationId xmlns:a16="http://schemas.microsoft.com/office/drawing/2014/main" id="{305AD0E1-5ECD-4AE7-B74F-E4C33179C4A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4678906" y="3917106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  <p:sp>
        <p:nvSpPr>
          <p:cNvPr id="14" name="Platshållare för innehåll 11">
            <a:extLst>
              <a:ext uri="{FF2B5EF4-FFF2-40B4-BE49-F238E27FC236}">
                <a16:creationId xmlns:a16="http://schemas.microsoft.com/office/drawing/2014/main" id="{CFA737C2-22B0-4972-A655-E0EBC3CE4BE8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76696" y="3917106"/>
            <a:ext cx="3896591" cy="2556023"/>
          </a:xfrm>
        </p:spPr>
        <p:txBody>
          <a:bodyPr tIns="180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Välj objekt</a:t>
            </a:r>
          </a:p>
        </p:txBody>
      </p:sp>
    </p:spTree>
    <p:extLst>
      <p:ext uri="{BB962C8B-B14F-4D97-AF65-F5344CB8AC3E}">
        <p14:creationId xmlns:p14="http://schemas.microsoft.com/office/powerpoint/2010/main" val="31194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73A66CF-1C52-44FE-85C6-604CF9819D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9119" y="3573754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1" name="Platshållare för text 8">
            <a:extLst>
              <a:ext uri="{FF2B5EF4-FFF2-40B4-BE49-F238E27FC236}">
                <a16:creationId xmlns:a16="http://schemas.microsoft.com/office/drawing/2014/main" id="{05FC7AEF-5E77-4E7B-90F2-4920904C6E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71330" y="3573754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3" name="Platshållare för text 8">
            <a:extLst>
              <a:ext uri="{FF2B5EF4-FFF2-40B4-BE49-F238E27FC236}">
                <a16:creationId xmlns:a16="http://schemas.microsoft.com/office/drawing/2014/main" id="{1864F0BA-6C86-464C-8797-E2A18CE9C27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9119" y="6212779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5" name="Platshållare för text 8">
            <a:extLst>
              <a:ext uri="{FF2B5EF4-FFF2-40B4-BE49-F238E27FC236}">
                <a16:creationId xmlns:a16="http://schemas.microsoft.com/office/drawing/2014/main" id="{9CF59FF9-6AD4-4F26-B597-EC8568D9F52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71330" y="6212779"/>
            <a:ext cx="3904060" cy="260350"/>
          </a:xfrm>
        </p:spPr>
        <p:txBody>
          <a:bodyPr/>
          <a:lstStyle>
            <a:lvl1pPr marL="0" indent="0">
              <a:lnSpc>
                <a:spcPts val="900"/>
              </a:lnSpc>
              <a:spcBef>
                <a:spcPts val="0"/>
              </a:spcBef>
              <a:buFontTx/>
              <a:buNone/>
              <a:defRPr sz="750"/>
            </a:lvl1pPr>
          </a:lstStyle>
          <a:p>
            <a:pPr lvl="0"/>
            <a:r>
              <a:rPr lang="sv-SE"/>
              <a:t>Bildtext</a:t>
            </a:r>
          </a:p>
        </p:txBody>
      </p:sp>
      <p:sp>
        <p:nvSpPr>
          <p:cNvPr id="17" name="Platshållare för bild 2">
            <a:extLst>
              <a:ext uri="{FF2B5EF4-FFF2-40B4-BE49-F238E27FC236}">
                <a16:creationId xmlns:a16="http://schemas.microsoft.com/office/drawing/2014/main" id="{D8502A16-AA19-4E0B-AD6C-FDF13805494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82216" y="1273844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20" name="Platshållare för bild 2">
            <a:extLst>
              <a:ext uri="{FF2B5EF4-FFF2-40B4-BE49-F238E27FC236}">
                <a16:creationId xmlns:a16="http://schemas.microsoft.com/office/drawing/2014/main" id="{4F423E97-AED0-44CF-8D1B-7830CB26F37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69946" y="1273844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23" name="Platshållare för bild 2">
            <a:extLst>
              <a:ext uri="{FF2B5EF4-FFF2-40B4-BE49-F238E27FC236}">
                <a16:creationId xmlns:a16="http://schemas.microsoft.com/office/drawing/2014/main" id="{1F062928-8BD1-4CA5-AA20-E60D0F7671C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82216" y="3908809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Plats för bild</a:t>
            </a:r>
          </a:p>
        </p:txBody>
      </p:sp>
      <p:sp>
        <p:nvSpPr>
          <p:cNvPr id="24" name="Platshållare för bild 2">
            <a:extLst>
              <a:ext uri="{FF2B5EF4-FFF2-40B4-BE49-F238E27FC236}">
                <a16:creationId xmlns:a16="http://schemas.microsoft.com/office/drawing/2014/main" id="{BEE2F423-B0EB-442A-AC1F-47493895D003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669946" y="3908809"/>
            <a:ext cx="3890963" cy="2233613"/>
          </a:xfr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r>
              <a:rPr lang="sv-SE" dirty="0"/>
              <a:t>Plats för bild</a:t>
            </a:r>
          </a:p>
        </p:txBody>
      </p:sp>
    </p:spTree>
    <p:extLst>
      <p:ext uri="{BB962C8B-B14F-4D97-AF65-F5344CB8AC3E}">
        <p14:creationId xmlns:p14="http://schemas.microsoft.com/office/powerpoint/2010/main" val="53376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–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D3F50F6-01EF-4EEF-BF38-9783718964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9144000" cy="6858000"/>
          </a:xfrm>
        </p:spPr>
        <p:txBody>
          <a:bodyPr tIns="2088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C096833-6324-6E61-3624-89A1530CAC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" y="872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187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bild – sv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52C94E13-7520-43E3-B930-F97D1F7D60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ACBE617A-AD4E-4D59-BE4C-412E4C8089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48B10C06-5FA9-4BD5-862C-77691C9CC8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id="{83741B8B-DBB7-45F9-BBF0-0AAFE3BFB1C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E4FBFF64-CD6E-4223-ABBA-0ACC9F21387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id="{F5CE4085-E255-4E0A-A733-BB1DDE090FA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1" name="Platshållare för innehåll 11">
            <a:extLst>
              <a:ext uri="{FF2B5EF4-FFF2-40B4-BE49-F238E27FC236}">
                <a16:creationId xmlns:a16="http://schemas.microsoft.com/office/drawing/2014/main" id="{DD8A6308-2E66-F179-4F38-51C41F3685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9144000" cy="6858000"/>
          </a:xfrm>
        </p:spPr>
        <p:txBody>
          <a:bodyPr tIns="2088000"/>
          <a:lstStyle>
            <a:lvl1pPr marL="0" indent="0" algn="ctr">
              <a:buNone/>
              <a:defRPr sz="15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 dirty="0"/>
              <a:t>Bild/Film</a:t>
            </a:r>
          </a:p>
        </p:txBody>
      </p:sp>
    </p:spTree>
    <p:extLst>
      <p:ext uri="{BB962C8B-B14F-4D97-AF65-F5344CB8AC3E}">
        <p14:creationId xmlns:p14="http://schemas.microsoft.com/office/powerpoint/2010/main" val="82219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ellanrubrik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>
            <a:lvl1pPr algn="ctr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/>
              <a:t>Mellanrubrik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B1677953-F4BF-4EA4-964C-C4C8CAA6E3CB}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E819BF2-2A61-4D7E-ABA1-6CC791EC0E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0B80E16-2F2B-4F0C-A204-2EEFEE02C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6B8B6F3-9EF4-4E8A-8C0A-138B28D1EC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B304476A-9D1B-4186-B659-4166743F7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220BB5B4-299F-4F59-924C-2B7115E95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89361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4" y="887104"/>
            <a:ext cx="6135833" cy="152924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 för uppmärksamheten!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119" y="3195450"/>
            <a:ext cx="4876338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sv-SE" dirty="0"/>
              <a:t>Namn, organisation, telefonnummer, e-postadress, </a:t>
            </a:r>
            <a:r>
              <a:rPr lang="sv-SE"/>
              <a:t>webbadress etc.</a:t>
            </a:r>
            <a:endParaRPr lang="sv-SE" dirty="0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9" y="2868784"/>
            <a:ext cx="4876338" cy="291089"/>
          </a:xfrm>
        </p:spPr>
        <p:txBody>
          <a:bodyPr anchor="b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sv-SE" sz="1200" dirty="0"/>
              <a:t>KONTAKTUPPGIFTER</a:t>
            </a:r>
          </a:p>
        </p:txBody>
      </p:sp>
      <p:pic>
        <p:nvPicPr>
          <p:cNvPr id="12" name="Bildobjekt 11" descr="Ordbild med SLU:s löfte: Science and education for sustainable Life">
            <a:extLst>
              <a:ext uri="{FF2B5EF4-FFF2-40B4-BE49-F238E27FC236}">
                <a16:creationId xmlns:a16="http://schemas.microsoft.com/office/drawing/2014/main" id="{814ABC46-9227-4028-B9F1-7F04A4D83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067" y="33298"/>
            <a:ext cx="2250000" cy="68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33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isposi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F5E23082-7679-4080-A33C-01DA1345A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5" y="800101"/>
            <a:ext cx="6074910" cy="880197"/>
          </a:xfrm>
        </p:spPr>
        <p:txBody>
          <a:bodyPr/>
          <a:lstStyle>
            <a:lvl1pPr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sv-SE"/>
              <a:t>Innehåll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735" y="1960814"/>
            <a:ext cx="6103614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A5CE42A-C9B5-479C-99F3-547F4B42FF2A}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B9B625F-4468-4632-BC28-BA55DAB27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B05239E-5569-46FA-9B26-8AC495B5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D7BC83D-202E-452B-90B7-CA3F1C425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E9F1790-B178-4558-8464-3166A74E7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3016021-3D47-4DC4-ABD8-7A95AA2E2C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69274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– klorofy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>
            <a:extLst>
              <a:ext uri="{FF2B5EF4-FFF2-40B4-BE49-F238E27FC236}">
                <a16:creationId xmlns:a16="http://schemas.microsoft.com/office/drawing/2014/main" id="{4744CBAF-931A-43AE-91EC-4CC3CAA24C2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28406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05197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Namn, organisation</a:t>
            </a:r>
          </a:p>
        </p:txBody>
      </p:sp>
      <p:grpSp>
        <p:nvGrpSpPr>
          <p:cNvPr id="20" name="Grupp 19">
            <a:extLst>
              <a:ext uri="{FF2B5EF4-FFF2-40B4-BE49-F238E27FC236}">
                <a16:creationId xmlns:a16="http://schemas.microsoft.com/office/drawing/2014/main" id="{4BADFD48-734D-454E-9D1E-52B280EA2F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12926"/>
            <a:ext cx="503238" cy="506412"/>
            <a:chOff x="260350" y="258763"/>
            <a:chExt cx="503238" cy="506412"/>
          </a:xfrm>
        </p:grpSpPr>
        <p:sp>
          <p:nvSpPr>
            <p:cNvPr id="21" name="Freeform 5">
              <a:extLst>
                <a:ext uri="{FF2B5EF4-FFF2-40B4-BE49-F238E27FC236}">
                  <a16:creationId xmlns:a16="http://schemas.microsoft.com/office/drawing/2014/main" id="{B4AA1EEB-9310-4388-B924-3819604B725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49E94CF3-5D92-4B63-AC4B-DEC66FF845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42BFE2A8-38BD-48C2-8E0A-7C82F03B5BA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2D7D690A-707A-4862-8B81-00B8CA5BC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9ACED5DC-1930-4FBD-8BBB-FFF32AAA90F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38493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il –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6002" y="1014582"/>
            <a:ext cx="1157616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0722" y="1108695"/>
            <a:ext cx="925497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40" y="1250480"/>
            <a:ext cx="7397165" cy="8801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80675CF-18A0-44DC-94A7-B0DBF8A4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" y="2397441"/>
            <a:ext cx="7397165" cy="36485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634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il –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41" y="1250480"/>
            <a:ext cx="3876041" cy="8801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1" y="2397441"/>
            <a:ext cx="3876041" cy="36485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CE9043C6-E2E5-4AA6-A0D7-6300411D80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1758" y="0"/>
            <a:ext cx="4912242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CED43F73-AACE-4B41-ADE8-E82A3E3CE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98" y="-36999"/>
            <a:ext cx="1350115" cy="689826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115" h="6898263">
                <a:moveTo>
                  <a:pt x="0" y="6889079"/>
                </a:moveTo>
                <a:lnTo>
                  <a:pt x="1333011" y="0"/>
                </a:lnTo>
                <a:cubicBezTo>
                  <a:pt x="1339172" y="26931"/>
                  <a:pt x="1351042" y="-19488"/>
                  <a:pt x="1350058" y="16967"/>
                </a:cubicBezTo>
                <a:lnTo>
                  <a:pt x="395153" y="6898263"/>
                </a:lnTo>
                <a:lnTo>
                  <a:pt x="0" y="68890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9643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Helbild –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D3F50F6-01EF-4EEF-BF38-9783718964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9144000" cy="6858000"/>
          </a:xfrm>
        </p:spPr>
        <p:txBody>
          <a:bodyPr tIns="2088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C096833-6324-6E61-3624-89A1530CAC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" y="872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7827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Mellanrubrik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>
            <a:lvl1pPr algn="ctr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/>
              <a:t>Mellanrubrik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B1677953-F4BF-4EA4-964C-C4C8CAA6E3CB}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E819BF2-2A61-4D7E-ABA1-6CC791EC0E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0B80E16-2F2B-4F0C-A204-2EEFEE02C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6B8B6F3-9EF4-4E8A-8C0A-138B28D1EC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B304476A-9D1B-4186-B659-4166743F7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220BB5B4-299F-4F59-924C-2B7115E95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4823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4" y="887104"/>
            <a:ext cx="6135833" cy="152924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 för uppmärksamheten!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119" y="3195450"/>
            <a:ext cx="4876338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sv-SE" dirty="0"/>
              <a:t>Namn, organisation, telefonnummer, e-postadress, </a:t>
            </a:r>
            <a:r>
              <a:rPr lang="sv-SE"/>
              <a:t>webbadress etc.</a:t>
            </a:r>
            <a:endParaRPr lang="sv-SE" dirty="0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9" y="2868784"/>
            <a:ext cx="4876338" cy="291089"/>
          </a:xfrm>
        </p:spPr>
        <p:txBody>
          <a:bodyPr anchor="b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sv-SE" sz="1200" dirty="0"/>
              <a:t>KONTAKTUPPGIFTER</a:t>
            </a:r>
          </a:p>
        </p:txBody>
      </p:sp>
      <p:pic>
        <p:nvPicPr>
          <p:cNvPr id="12" name="Bildobjekt 11" descr="Ordbild med SLU:s löfte: Science and education for sustainable Life">
            <a:extLst>
              <a:ext uri="{FF2B5EF4-FFF2-40B4-BE49-F238E27FC236}">
                <a16:creationId xmlns:a16="http://schemas.microsoft.com/office/drawing/2014/main" id="{814ABC46-9227-4028-B9F1-7F04A4D83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067" y="33298"/>
            <a:ext cx="2250000" cy="68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9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tabell elle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4527E506-5AB6-5095-E88F-08FBCB1213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073" y="5791060"/>
            <a:ext cx="7981841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sv-SE" dirty="0"/>
              <a:t>Tabell/diagram XX. Text som kort förklarar innehållet i tabellen eller diagrammet.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F583C8C2-A755-9521-A549-837F8EEC60F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75072" y="1952626"/>
            <a:ext cx="7981841" cy="3547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Platshållare för tabell eller diagram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1CB4AABE-30C3-F81C-E98B-451ECA79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97" y="1226128"/>
            <a:ext cx="7982816" cy="43529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5108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Pau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76502239-0C71-437D-9AA4-C54A93F93EC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Bildobjekt 13" descr="SLU:s profilkollage i bakgrunden och SLU:s löfte – Science and Education for Sustainable Life – som ordbild i förgrunden.">
              <a:extLst>
                <a:ext uri="{FF2B5EF4-FFF2-40B4-BE49-F238E27FC236}">
                  <a16:creationId xmlns:a16="http://schemas.microsoft.com/office/drawing/2014/main" id="{93BDAFC1-F684-4B81-8D8F-071FF02F52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5" name="Rektangel 14" descr="SLU:s logotyp.">
              <a:extLst>
                <a:ext uri="{FF2B5EF4-FFF2-40B4-BE49-F238E27FC236}">
                  <a16:creationId xmlns:a16="http://schemas.microsoft.com/office/drawing/2014/main" id="{ECC39C7B-127C-493D-93F7-D747FC981A3A}"/>
                </a:ext>
              </a:extLst>
            </p:cNvPr>
            <p:cNvSpPr/>
            <p:nvPr userDrawn="1"/>
          </p:nvSpPr>
          <p:spPr>
            <a:xfrm>
              <a:off x="4101509" y="957352"/>
              <a:ext cx="966355" cy="935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EDA85A90-9968-4A22-8E3E-DF7833CDEF8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4172947" y="878810"/>
              <a:ext cx="849312" cy="854075"/>
              <a:chOff x="3573" y="500"/>
              <a:chExt cx="535" cy="538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93ACC4C3-D152-4FA5-8850-EB6910A370FE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573" y="500"/>
                <a:ext cx="535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99495D1-7DC9-4FF3-8327-1A9ADE3A4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51" y="500"/>
                <a:ext cx="257" cy="345"/>
              </a:xfrm>
              <a:custGeom>
                <a:avLst/>
                <a:gdLst>
                  <a:gd name="T0" fmla="*/ 1845 w 1845"/>
                  <a:gd name="T1" fmla="*/ 2080 h 2463"/>
                  <a:gd name="T2" fmla="*/ 945 w 1845"/>
                  <a:gd name="T3" fmla="*/ 2463 h 2463"/>
                  <a:gd name="T4" fmla="*/ 58 w 1845"/>
                  <a:gd name="T5" fmla="*/ 1814 h 2463"/>
                  <a:gd name="T6" fmla="*/ 0 w 1845"/>
                  <a:gd name="T7" fmla="*/ 336 h 2463"/>
                  <a:gd name="T8" fmla="*/ 0 w 1845"/>
                  <a:gd name="T9" fmla="*/ 0 h 2463"/>
                  <a:gd name="T10" fmla="*/ 6 w 1845"/>
                  <a:gd name="T11" fmla="*/ 0 h 2463"/>
                  <a:gd name="T12" fmla="*/ 493 w 1845"/>
                  <a:gd name="T13" fmla="*/ 955 h 2463"/>
                  <a:gd name="T14" fmla="*/ 340 w 1845"/>
                  <a:gd name="T15" fmla="*/ 1438 h 2463"/>
                  <a:gd name="T16" fmla="*/ 221 w 1845"/>
                  <a:gd name="T17" fmla="*/ 1757 h 2463"/>
                  <a:gd name="T18" fmla="*/ 361 w 1845"/>
                  <a:gd name="T19" fmla="*/ 1883 h 2463"/>
                  <a:gd name="T20" fmla="*/ 982 w 1845"/>
                  <a:gd name="T21" fmla="*/ 1770 h 2463"/>
                  <a:gd name="T22" fmla="*/ 1845 w 1845"/>
                  <a:gd name="T23" fmla="*/ 2073 h 2463"/>
                  <a:gd name="T24" fmla="*/ 1845 w 1845"/>
                  <a:gd name="T25" fmla="*/ 2080 h 2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5" h="2463">
                    <a:moveTo>
                      <a:pt x="1845" y="2080"/>
                    </a:moveTo>
                    <a:cubicBezTo>
                      <a:pt x="1580" y="2256"/>
                      <a:pt x="1328" y="2463"/>
                      <a:pt x="945" y="2463"/>
                    </a:cubicBezTo>
                    <a:cubicBezTo>
                      <a:pt x="502" y="2463"/>
                      <a:pt x="130" y="2258"/>
                      <a:pt x="58" y="1814"/>
                    </a:cubicBezTo>
                    <a:cubicBezTo>
                      <a:pt x="6" y="1490"/>
                      <a:pt x="0" y="628"/>
                      <a:pt x="0" y="3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82" y="363"/>
                      <a:pt x="493" y="580"/>
                      <a:pt x="493" y="955"/>
                    </a:cubicBezTo>
                    <a:cubicBezTo>
                      <a:pt x="493" y="1141"/>
                      <a:pt x="432" y="1261"/>
                      <a:pt x="340" y="1438"/>
                    </a:cubicBezTo>
                    <a:cubicBezTo>
                      <a:pt x="292" y="1531"/>
                      <a:pt x="221" y="1648"/>
                      <a:pt x="221" y="1757"/>
                    </a:cubicBezTo>
                    <a:cubicBezTo>
                      <a:pt x="221" y="1821"/>
                      <a:pt x="250" y="1883"/>
                      <a:pt x="361" y="1883"/>
                    </a:cubicBezTo>
                    <a:cubicBezTo>
                      <a:pt x="578" y="1883"/>
                      <a:pt x="700" y="1770"/>
                      <a:pt x="982" y="1770"/>
                    </a:cubicBezTo>
                    <a:cubicBezTo>
                      <a:pt x="1304" y="1770"/>
                      <a:pt x="1534" y="1887"/>
                      <a:pt x="1845" y="2073"/>
                    </a:cubicBezTo>
                    <a:cubicBezTo>
                      <a:pt x="1845" y="2080"/>
                      <a:pt x="1845" y="2080"/>
                      <a:pt x="1845" y="2080"/>
                    </a:cubicBezTo>
                    <a:close/>
                  </a:path>
                </a:pathLst>
              </a:custGeom>
              <a:solidFill>
                <a:srgbClr val="690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00C79A42-873B-4BE6-BE02-34EB74EF05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3" y="500"/>
                <a:ext cx="257" cy="345"/>
              </a:xfrm>
              <a:custGeom>
                <a:avLst/>
                <a:gdLst>
                  <a:gd name="T0" fmla="*/ 0 w 1845"/>
                  <a:gd name="T1" fmla="*/ 2073 h 2463"/>
                  <a:gd name="T2" fmla="*/ 863 w 1845"/>
                  <a:gd name="T3" fmla="*/ 1770 h 2463"/>
                  <a:gd name="T4" fmla="*/ 1484 w 1845"/>
                  <a:gd name="T5" fmla="*/ 1883 h 2463"/>
                  <a:gd name="T6" fmla="*/ 1624 w 1845"/>
                  <a:gd name="T7" fmla="*/ 1757 h 2463"/>
                  <a:gd name="T8" fmla="*/ 1505 w 1845"/>
                  <a:gd name="T9" fmla="*/ 1438 h 2463"/>
                  <a:gd name="T10" fmla="*/ 1352 w 1845"/>
                  <a:gd name="T11" fmla="*/ 955 h 2463"/>
                  <a:gd name="T12" fmla="*/ 1839 w 1845"/>
                  <a:gd name="T13" fmla="*/ 0 h 2463"/>
                  <a:gd name="T14" fmla="*/ 1845 w 1845"/>
                  <a:gd name="T15" fmla="*/ 0 h 2463"/>
                  <a:gd name="T16" fmla="*/ 1845 w 1845"/>
                  <a:gd name="T17" fmla="*/ 334 h 2463"/>
                  <a:gd name="T18" fmla="*/ 1787 w 1845"/>
                  <a:gd name="T19" fmla="*/ 1814 h 2463"/>
                  <a:gd name="T20" fmla="*/ 900 w 1845"/>
                  <a:gd name="T21" fmla="*/ 2463 h 2463"/>
                  <a:gd name="T22" fmla="*/ 0 w 1845"/>
                  <a:gd name="T23" fmla="*/ 2080 h 2463"/>
                  <a:gd name="T24" fmla="*/ 0 w 1845"/>
                  <a:gd name="T25" fmla="*/ 2073 h 2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5" h="2463">
                    <a:moveTo>
                      <a:pt x="0" y="2073"/>
                    </a:moveTo>
                    <a:cubicBezTo>
                      <a:pt x="311" y="1887"/>
                      <a:pt x="541" y="1770"/>
                      <a:pt x="863" y="1770"/>
                    </a:cubicBezTo>
                    <a:cubicBezTo>
                      <a:pt x="1145" y="1770"/>
                      <a:pt x="1267" y="1883"/>
                      <a:pt x="1484" y="1883"/>
                    </a:cubicBezTo>
                    <a:cubicBezTo>
                      <a:pt x="1594" y="1883"/>
                      <a:pt x="1624" y="1821"/>
                      <a:pt x="1624" y="1757"/>
                    </a:cubicBezTo>
                    <a:cubicBezTo>
                      <a:pt x="1624" y="1648"/>
                      <a:pt x="1553" y="1531"/>
                      <a:pt x="1505" y="1438"/>
                    </a:cubicBezTo>
                    <a:cubicBezTo>
                      <a:pt x="1413" y="1261"/>
                      <a:pt x="1352" y="1141"/>
                      <a:pt x="1352" y="955"/>
                    </a:cubicBezTo>
                    <a:cubicBezTo>
                      <a:pt x="1352" y="580"/>
                      <a:pt x="1663" y="363"/>
                      <a:pt x="1839" y="0"/>
                    </a:cubicBezTo>
                    <a:cubicBezTo>
                      <a:pt x="1845" y="0"/>
                      <a:pt x="1845" y="0"/>
                      <a:pt x="1845" y="0"/>
                    </a:cubicBezTo>
                    <a:cubicBezTo>
                      <a:pt x="1845" y="334"/>
                      <a:pt x="1845" y="334"/>
                      <a:pt x="1845" y="334"/>
                    </a:cubicBezTo>
                    <a:cubicBezTo>
                      <a:pt x="1845" y="628"/>
                      <a:pt x="1839" y="1490"/>
                      <a:pt x="1787" y="1814"/>
                    </a:cubicBezTo>
                    <a:cubicBezTo>
                      <a:pt x="1715" y="2258"/>
                      <a:pt x="1343" y="2463"/>
                      <a:pt x="900" y="2463"/>
                    </a:cubicBezTo>
                    <a:cubicBezTo>
                      <a:pt x="516" y="2463"/>
                      <a:pt x="264" y="2256"/>
                      <a:pt x="0" y="2080"/>
                    </a:cubicBezTo>
                    <a:cubicBezTo>
                      <a:pt x="0" y="2073"/>
                      <a:pt x="0" y="2073"/>
                      <a:pt x="0" y="2073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DD14DF3D-81C5-463A-B7A6-A718AAFF6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890"/>
                <a:ext cx="101" cy="148"/>
              </a:xfrm>
              <a:custGeom>
                <a:avLst/>
                <a:gdLst>
                  <a:gd name="T0" fmla="*/ 680 w 728"/>
                  <a:gd name="T1" fmla="*/ 252 h 1058"/>
                  <a:gd name="T2" fmla="*/ 406 w 728"/>
                  <a:gd name="T3" fmla="*/ 140 h 1058"/>
                  <a:gd name="T4" fmla="*/ 213 w 728"/>
                  <a:gd name="T5" fmla="*/ 265 h 1058"/>
                  <a:gd name="T6" fmla="*/ 728 w 728"/>
                  <a:gd name="T7" fmla="*/ 752 h 1058"/>
                  <a:gd name="T8" fmla="*/ 329 w 728"/>
                  <a:gd name="T9" fmla="*/ 1058 h 1058"/>
                  <a:gd name="T10" fmla="*/ 7 w 728"/>
                  <a:gd name="T11" fmla="*/ 1005 h 1058"/>
                  <a:gd name="T12" fmla="*/ 0 w 728"/>
                  <a:gd name="T13" fmla="*/ 890 h 1058"/>
                  <a:gd name="T14" fmla="*/ 7 w 728"/>
                  <a:gd name="T15" fmla="*/ 780 h 1058"/>
                  <a:gd name="T16" fmla="*/ 15 w 728"/>
                  <a:gd name="T17" fmla="*/ 780 h 1058"/>
                  <a:gd name="T18" fmla="*/ 342 w 728"/>
                  <a:gd name="T19" fmla="*/ 914 h 1058"/>
                  <a:gd name="T20" fmla="*/ 529 w 728"/>
                  <a:gd name="T21" fmla="*/ 782 h 1058"/>
                  <a:gd name="T22" fmla="*/ 20 w 728"/>
                  <a:gd name="T23" fmla="*/ 297 h 1058"/>
                  <a:gd name="T24" fmla="*/ 420 w 728"/>
                  <a:gd name="T25" fmla="*/ 0 h 1058"/>
                  <a:gd name="T26" fmla="*/ 687 w 728"/>
                  <a:gd name="T27" fmla="*/ 40 h 1058"/>
                  <a:gd name="T28" fmla="*/ 693 w 728"/>
                  <a:gd name="T29" fmla="*/ 135 h 1058"/>
                  <a:gd name="T30" fmla="*/ 687 w 728"/>
                  <a:gd name="T31" fmla="*/ 252 h 1058"/>
                  <a:gd name="T32" fmla="*/ 680 w 728"/>
                  <a:gd name="T33" fmla="*/ 252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8" h="1058">
                    <a:moveTo>
                      <a:pt x="680" y="252"/>
                    </a:moveTo>
                    <a:cubicBezTo>
                      <a:pt x="643" y="191"/>
                      <a:pt x="555" y="140"/>
                      <a:pt x="406" y="140"/>
                    </a:cubicBezTo>
                    <a:cubicBezTo>
                      <a:pt x="295" y="140"/>
                      <a:pt x="213" y="174"/>
                      <a:pt x="213" y="265"/>
                    </a:cubicBezTo>
                    <a:cubicBezTo>
                      <a:pt x="213" y="471"/>
                      <a:pt x="728" y="432"/>
                      <a:pt x="728" y="752"/>
                    </a:cubicBezTo>
                    <a:cubicBezTo>
                      <a:pt x="728" y="938"/>
                      <a:pt x="594" y="1058"/>
                      <a:pt x="329" y="1058"/>
                    </a:cubicBezTo>
                    <a:cubicBezTo>
                      <a:pt x="199" y="1058"/>
                      <a:pt x="80" y="1038"/>
                      <a:pt x="7" y="1005"/>
                    </a:cubicBezTo>
                    <a:cubicBezTo>
                      <a:pt x="2" y="965"/>
                      <a:pt x="0" y="927"/>
                      <a:pt x="0" y="890"/>
                    </a:cubicBezTo>
                    <a:cubicBezTo>
                      <a:pt x="0" y="854"/>
                      <a:pt x="3" y="817"/>
                      <a:pt x="7" y="780"/>
                    </a:cubicBezTo>
                    <a:cubicBezTo>
                      <a:pt x="15" y="780"/>
                      <a:pt x="15" y="780"/>
                      <a:pt x="15" y="780"/>
                    </a:cubicBezTo>
                    <a:cubicBezTo>
                      <a:pt x="91" y="880"/>
                      <a:pt x="217" y="914"/>
                      <a:pt x="342" y="914"/>
                    </a:cubicBezTo>
                    <a:cubicBezTo>
                      <a:pt x="464" y="914"/>
                      <a:pt x="529" y="865"/>
                      <a:pt x="529" y="782"/>
                    </a:cubicBezTo>
                    <a:cubicBezTo>
                      <a:pt x="529" y="574"/>
                      <a:pt x="20" y="631"/>
                      <a:pt x="20" y="297"/>
                    </a:cubicBezTo>
                    <a:cubicBezTo>
                      <a:pt x="20" y="114"/>
                      <a:pt x="159" y="0"/>
                      <a:pt x="420" y="0"/>
                    </a:cubicBezTo>
                    <a:cubicBezTo>
                      <a:pt x="487" y="0"/>
                      <a:pt x="616" y="8"/>
                      <a:pt x="687" y="40"/>
                    </a:cubicBezTo>
                    <a:cubicBezTo>
                      <a:pt x="691" y="57"/>
                      <a:pt x="693" y="101"/>
                      <a:pt x="693" y="135"/>
                    </a:cubicBezTo>
                    <a:cubicBezTo>
                      <a:pt x="693" y="182"/>
                      <a:pt x="690" y="225"/>
                      <a:pt x="687" y="252"/>
                    </a:cubicBezTo>
                    <a:cubicBezTo>
                      <a:pt x="680" y="252"/>
                      <a:pt x="680" y="252"/>
                      <a:pt x="680" y="252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2BCFA046-7C76-4A88-A486-4AA30F06B3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75" y="892"/>
                <a:ext cx="110" cy="144"/>
              </a:xfrm>
              <a:custGeom>
                <a:avLst/>
                <a:gdLst>
                  <a:gd name="T0" fmla="*/ 507 w 792"/>
                  <a:gd name="T1" fmla="*/ 879 h 1032"/>
                  <a:gd name="T2" fmla="*/ 785 w 792"/>
                  <a:gd name="T3" fmla="*/ 818 h 1032"/>
                  <a:gd name="T4" fmla="*/ 792 w 792"/>
                  <a:gd name="T5" fmla="*/ 818 h 1032"/>
                  <a:gd name="T6" fmla="*/ 743 w 792"/>
                  <a:gd name="T7" fmla="*/ 1032 h 1032"/>
                  <a:gd name="T8" fmla="*/ 0 w 792"/>
                  <a:gd name="T9" fmla="*/ 1032 h 1032"/>
                  <a:gd name="T10" fmla="*/ 0 w 792"/>
                  <a:gd name="T11" fmla="*/ 1025 h 1032"/>
                  <a:gd name="T12" fmla="*/ 65 w 792"/>
                  <a:gd name="T13" fmla="*/ 886 h 1032"/>
                  <a:gd name="T14" fmla="*/ 65 w 792"/>
                  <a:gd name="T15" fmla="*/ 306 h 1032"/>
                  <a:gd name="T16" fmla="*/ 5 w 792"/>
                  <a:gd name="T17" fmla="*/ 13 h 1032"/>
                  <a:gd name="T18" fmla="*/ 5 w 792"/>
                  <a:gd name="T19" fmla="*/ 5 h 1032"/>
                  <a:gd name="T20" fmla="*/ 152 w 792"/>
                  <a:gd name="T21" fmla="*/ 0 h 1032"/>
                  <a:gd name="T22" fmla="*/ 327 w 792"/>
                  <a:gd name="T23" fmla="*/ 6 h 1032"/>
                  <a:gd name="T24" fmla="*/ 327 w 792"/>
                  <a:gd name="T25" fmla="*/ 14 h 1032"/>
                  <a:gd name="T26" fmla="*/ 255 w 792"/>
                  <a:gd name="T27" fmla="*/ 306 h 1032"/>
                  <a:gd name="T28" fmla="*/ 255 w 792"/>
                  <a:gd name="T29" fmla="*/ 879 h 1032"/>
                  <a:gd name="T30" fmla="*/ 507 w 792"/>
                  <a:gd name="T31" fmla="*/ 879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2" h="1032">
                    <a:moveTo>
                      <a:pt x="507" y="879"/>
                    </a:moveTo>
                    <a:cubicBezTo>
                      <a:pt x="664" y="879"/>
                      <a:pt x="738" y="861"/>
                      <a:pt x="785" y="818"/>
                    </a:cubicBezTo>
                    <a:cubicBezTo>
                      <a:pt x="792" y="818"/>
                      <a:pt x="792" y="818"/>
                      <a:pt x="792" y="818"/>
                    </a:cubicBezTo>
                    <a:cubicBezTo>
                      <a:pt x="787" y="871"/>
                      <a:pt x="759" y="993"/>
                      <a:pt x="743" y="1032"/>
                    </a:cubicBezTo>
                    <a:cubicBezTo>
                      <a:pt x="0" y="1032"/>
                      <a:pt x="0" y="1032"/>
                      <a:pt x="0" y="1032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44" y="997"/>
                      <a:pt x="65" y="973"/>
                      <a:pt x="65" y="88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108"/>
                      <a:pt x="65" y="58"/>
                      <a:pt x="5" y="1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4" y="2"/>
                      <a:pt x="87" y="0"/>
                      <a:pt x="152" y="0"/>
                    </a:cubicBezTo>
                    <a:cubicBezTo>
                      <a:pt x="227" y="0"/>
                      <a:pt x="294" y="2"/>
                      <a:pt x="327" y="6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257" y="66"/>
                      <a:pt x="255" y="108"/>
                      <a:pt x="255" y="306"/>
                    </a:cubicBezTo>
                    <a:cubicBezTo>
                      <a:pt x="255" y="879"/>
                      <a:pt x="255" y="879"/>
                      <a:pt x="255" y="879"/>
                    </a:cubicBezTo>
                    <a:cubicBezTo>
                      <a:pt x="507" y="879"/>
                      <a:pt x="507" y="879"/>
                      <a:pt x="507" y="879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1C3B8751-5FC6-4BD2-9083-8B4E25EB99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08" y="892"/>
                <a:ext cx="140" cy="146"/>
              </a:xfrm>
              <a:custGeom>
                <a:avLst/>
                <a:gdLst>
                  <a:gd name="T0" fmla="*/ 71 w 1004"/>
                  <a:gd name="T1" fmla="*/ 305 h 1045"/>
                  <a:gd name="T2" fmla="*/ 0 w 1004"/>
                  <a:gd name="T3" fmla="*/ 14 h 1045"/>
                  <a:gd name="T4" fmla="*/ 0 w 1004"/>
                  <a:gd name="T5" fmla="*/ 6 h 1045"/>
                  <a:gd name="T6" fmla="*/ 160 w 1004"/>
                  <a:gd name="T7" fmla="*/ 0 h 1045"/>
                  <a:gd name="T8" fmla="*/ 268 w 1004"/>
                  <a:gd name="T9" fmla="*/ 2 h 1045"/>
                  <a:gd name="T10" fmla="*/ 261 w 1004"/>
                  <a:gd name="T11" fmla="*/ 305 h 1045"/>
                  <a:gd name="T12" fmla="*/ 261 w 1004"/>
                  <a:gd name="T13" fmla="*/ 651 h 1045"/>
                  <a:gd name="T14" fmla="*/ 431 w 1004"/>
                  <a:gd name="T15" fmla="*/ 879 h 1045"/>
                  <a:gd name="T16" fmla="*/ 709 w 1004"/>
                  <a:gd name="T17" fmla="*/ 793 h 1045"/>
                  <a:gd name="T18" fmla="*/ 730 w 1004"/>
                  <a:gd name="T19" fmla="*/ 730 h 1045"/>
                  <a:gd name="T20" fmla="*/ 730 w 1004"/>
                  <a:gd name="T21" fmla="*/ 309 h 1045"/>
                  <a:gd name="T22" fmla="*/ 659 w 1004"/>
                  <a:gd name="T23" fmla="*/ 14 h 1045"/>
                  <a:gd name="T24" fmla="*/ 659 w 1004"/>
                  <a:gd name="T25" fmla="*/ 6 h 1045"/>
                  <a:gd name="T26" fmla="*/ 821 w 1004"/>
                  <a:gd name="T27" fmla="*/ 0 h 1045"/>
                  <a:gd name="T28" fmla="*/ 926 w 1004"/>
                  <a:gd name="T29" fmla="*/ 2 h 1045"/>
                  <a:gd name="T30" fmla="*/ 920 w 1004"/>
                  <a:gd name="T31" fmla="*/ 306 h 1045"/>
                  <a:gd name="T32" fmla="*/ 920 w 1004"/>
                  <a:gd name="T33" fmla="*/ 784 h 1045"/>
                  <a:gd name="T34" fmla="*/ 1004 w 1004"/>
                  <a:gd name="T35" fmla="*/ 1027 h 1045"/>
                  <a:gd name="T36" fmla="*/ 1004 w 1004"/>
                  <a:gd name="T37" fmla="*/ 1032 h 1045"/>
                  <a:gd name="T38" fmla="*/ 782 w 1004"/>
                  <a:gd name="T39" fmla="*/ 1032 h 1045"/>
                  <a:gd name="T40" fmla="*/ 744 w 1004"/>
                  <a:gd name="T41" fmla="*/ 939 h 1045"/>
                  <a:gd name="T42" fmla="*/ 387 w 1004"/>
                  <a:gd name="T43" fmla="*/ 1045 h 1045"/>
                  <a:gd name="T44" fmla="*/ 71 w 1004"/>
                  <a:gd name="T45" fmla="*/ 736 h 1045"/>
                  <a:gd name="T46" fmla="*/ 71 w 1004"/>
                  <a:gd name="T47" fmla="*/ 305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4" h="1045">
                    <a:moveTo>
                      <a:pt x="71" y="305"/>
                    </a:moveTo>
                    <a:cubicBezTo>
                      <a:pt x="71" y="108"/>
                      <a:pt x="71" y="66"/>
                      <a:pt x="0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6" y="4"/>
                      <a:pt x="92" y="0"/>
                      <a:pt x="160" y="0"/>
                    </a:cubicBezTo>
                    <a:cubicBezTo>
                      <a:pt x="197" y="0"/>
                      <a:pt x="232" y="0"/>
                      <a:pt x="268" y="2"/>
                    </a:cubicBezTo>
                    <a:cubicBezTo>
                      <a:pt x="266" y="40"/>
                      <a:pt x="261" y="102"/>
                      <a:pt x="261" y="305"/>
                    </a:cubicBezTo>
                    <a:cubicBezTo>
                      <a:pt x="261" y="651"/>
                      <a:pt x="261" y="651"/>
                      <a:pt x="261" y="651"/>
                    </a:cubicBezTo>
                    <a:cubicBezTo>
                      <a:pt x="261" y="802"/>
                      <a:pt x="283" y="879"/>
                      <a:pt x="431" y="879"/>
                    </a:cubicBezTo>
                    <a:cubicBezTo>
                      <a:pt x="547" y="879"/>
                      <a:pt x="661" y="834"/>
                      <a:pt x="709" y="793"/>
                    </a:cubicBezTo>
                    <a:cubicBezTo>
                      <a:pt x="730" y="775"/>
                      <a:pt x="730" y="756"/>
                      <a:pt x="730" y="730"/>
                    </a:cubicBezTo>
                    <a:cubicBezTo>
                      <a:pt x="730" y="309"/>
                      <a:pt x="730" y="309"/>
                      <a:pt x="730" y="309"/>
                    </a:cubicBezTo>
                    <a:cubicBezTo>
                      <a:pt x="730" y="108"/>
                      <a:pt x="730" y="67"/>
                      <a:pt x="659" y="14"/>
                    </a:cubicBezTo>
                    <a:cubicBezTo>
                      <a:pt x="659" y="6"/>
                      <a:pt x="659" y="6"/>
                      <a:pt x="659" y="6"/>
                    </a:cubicBezTo>
                    <a:cubicBezTo>
                      <a:pt x="684" y="4"/>
                      <a:pt x="751" y="0"/>
                      <a:pt x="821" y="0"/>
                    </a:cubicBezTo>
                    <a:cubicBezTo>
                      <a:pt x="856" y="0"/>
                      <a:pt x="890" y="0"/>
                      <a:pt x="926" y="2"/>
                    </a:cubicBezTo>
                    <a:cubicBezTo>
                      <a:pt x="925" y="40"/>
                      <a:pt x="920" y="102"/>
                      <a:pt x="920" y="306"/>
                    </a:cubicBezTo>
                    <a:cubicBezTo>
                      <a:pt x="920" y="784"/>
                      <a:pt x="920" y="784"/>
                      <a:pt x="920" y="784"/>
                    </a:cubicBezTo>
                    <a:cubicBezTo>
                      <a:pt x="920" y="871"/>
                      <a:pt x="930" y="979"/>
                      <a:pt x="1004" y="1027"/>
                    </a:cubicBezTo>
                    <a:cubicBezTo>
                      <a:pt x="1004" y="1032"/>
                      <a:pt x="1004" y="1032"/>
                      <a:pt x="1004" y="1032"/>
                    </a:cubicBezTo>
                    <a:cubicBezTo>
                      <a:pt x="782" y="1032"/>
                      <a:pt x="782" y="1032"/>
                      <a:pt x="782" y="1032"/>
                    </a:cubicBezTo>
                    <a:cubicBezTo>
                      <a:pt x="765" y="1014"/>
                      <a:pt x="749" y="960"/>
                      <a:pt x="744" y="939"/>
                    </a:cubicBezTo>
                    <a:cubicBezTo>
                      <a:pt x="639" y="1009"/>
                      <a:pt x="530" y="1045"/>
                      <a:pt x="387" y="1045"/>
                    </a:cubicBezTo>
                    <a:cubicBezTo>
                      <a:pt x="145" y="1045"/>
                      <a:pt x="71" y="926"/>
                      <a:pt x="71" y="736"/>
                    </a:cubicBezTo>
                    <a:cubicBezTo>
                      <a:pt x="71" y="305"/>
                      <a:pt x="71" y="305"/>
                      <a:pt x="71" y="305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166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isposi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F5E23082-7679-4080-A33C-01DA1345A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5" y="800101"/>
            <a:ext cx="6074910" cy="880197"/>
          </a:xfrm>
        </p:spPr>
        <p:txBody>
          <a:bodyPr/>
          <a:lstStyle>
            <a:lvl1pPr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sv-SE"/>
              <a:t>Innehåll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735" y="1960814"/>
            <a:ext cx="6103614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A5CE42A-C9B5-479C-99F3-547F4B42FF2A}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B9B625F-4468-4632-BC28-BA55DAB27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B05239E-5569-46FA-9B26-8AC495B5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D7BC83D-202E-452B-90B7-CA3F1C425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E9F1790-B178-4558-8464-3166A74E7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3016021-3D47-4DC4-ABD8-7A95AA2E2C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52304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il –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6002" y="1014582"/>
            <a:ext cx="1157616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0722" y="1108695"/>
            <a:ext cx="925497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40" y="1250480"/>
            <a:ext cx="7397165" cy="8801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80675CF-18A0-44DC-94A7-B0DBF8A4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" y="2397441"/>
            <a:ext cx="7397165" cy="36485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11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Kil –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41" y="1250480"/>
            <a:ext cx="3876041" cy="8801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1" y="2397441"/>
            <a:ext cx="3876041" cy="36485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CE9043C6-E2E5-4AA6-A0D7-6300411D80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1758" y="0"/>
            <a:ext cx="4912242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CED43F73-AACE-4B41-ADE8-E82A3E3CE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98" y="-36999"/>
            <a:ext cx="1350115" cy="689826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115" h="6898263">
                <a:moveTo>
                  <a:pt x="0" y="6889079"/>
                </a:moveTo>
                <a:lnTo>
                  <a:pt x="1333011" y="0"/>
                </a:lnTo>
                <a:cubicBezTo>
                  <a:pt x="1339172" y="26931"/>
                  <a:pt x="1351042" y="-19488"/>
                  <a:pt x="1350058" y="16967"/>
                </a:cubicBezTo>
                <a:lnTo>
                  <a:pt x="395153" y="6898263"/>
                </a:lnTo>
                <a:lnTo>
                  <a:pt x="0" y="68890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50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rtsida – äp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FB07C084-E9AB-4639-9398-437FCEEAC08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51077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27868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Namn, organisation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6ECF4EBE-540F-C6E0-EA0A-C2EB5C958A1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" y="-44098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425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Helbild – 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tshållare för innehåll 11">
            <a:extLst>
              <a:ext uri="{FF2B5EF4-FFF2-40B4-BE49-F238E27FC236}">
                <a16:creationId xmlns:a16="http://schemas.microsoft.com/office/drawing/2014/main" id="{BD3F50F6-01EF-4EEF-BF38-97837189641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0" y="0"/>
            <a:ext cx="9144000" cy="6858000"/>
          </a:xfrm>
        </p:spPr>
        <p:txBody>
          <a:bodyPr tIns="2088000"/>
          <a:lstStyle>
            <a:lvl1pPr marL="0" indent="0" algn="ctr">
              <a:buNone/>
              <a:defRPr sz="15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sv-SE"/>
              <a:t>Bild/Film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C096833-6324-6E61-3624-89A1530CAC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7" y="872"/>
            <a:ext cx="1019908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92001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Mellanrubrik svart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244EC2FD-BC9A-48B1-8311-548D1332431F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35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35200"/>
            <a:ext cx="6858000" cy="2387600"/>
          </a:xfrm>
        </p:spPr>
        <p:txBody>
          <a:bodyPr anchor="ctr"/>
          <a:lstStyle>
            <a:lvl1pPr algn="ctr">
              <a:lnSpc>
                <a:spcPts val="4200"/>
              </a:lnSpc>
              <a:defRPr sz="3450">
                <a:solidFill>
                  <a:schemeClr val="bg1"/>
                </a:solidFill>
              </a:defRPr>
            </a:lvl1pPr>
          </a:lstStyle>
          <a:p>
            <a:r>
              <a:rPr lang="sv-SE"/>
              <a:t>Mellanrubrik</a:t>
            </a:r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B1677953-F4BF-4EA4-964C-C4C8CAA6E3CB}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5E819BF2-2A61-4D7E-ABA1-6CC791EC0EA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D0B80E16-2F2B-4F0C-A204-2EEFEE02CE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B6B8B6F3-9EF4-4E8A-8C0A-138B28D1EC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B304476A-9D1B-4186-B659-4166743F7F1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220BB5B4-299F-4F59-924C-2B7115E959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2059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vslutande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4" y="887104"/>
            <a:ext cx="6135833" cy="1529246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Tack för uppmärksamheten!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1DA38726-4B59-42B1-BEB5-BAF39E474F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9119" y="3195450"/>
            <a:ext cx="4876338" cy="2427429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/>
            </a:lvl1pPr>
          </a:lstStyle>
          <a:p>
            <a:pPr lvl="0"/>
            <a:r>
              <a:rPr lang="sv-SE" dirty="0"/>
              <a:t>Namn, organisation, telefonnummer, e-postadress, </a:t>
            </a:r>
            <a:r>
              <a:rPr lang="sv-SE"/>
              <a:t>webbadress etc.</a:t>
            </a:r>
            <a:endParaRPr lang="sv-SE" dirty="0"/>
          </a:p>
        </p:txBody>
      </p:sp>
      <p:sp>
        <p:nvSpPr>
          <p:cNvPr id="11" name="Platshållare för text 6">
            <a:extLst>
              <a:ext uri="{FF2B5EF4-FFF2-40B4-BE49-F238E27FC236}">
                <a16:creationId xmlns:a16="http://schemas.microsoft.com/office/drawing/2014/main" id="{732D95E5-095E-4AF8-A88F-8D008694B3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9119" y="2868784"/>
            <a:ext cx="4876338" cy="291089"/>
          </a:xfrm>
        </p:spPr>
        <p:txBody>
          <a:bodyPr anchor="b"/>
          <a:lstStyle>
            <a:lvl1pPr marL="0" indent="0">
              <a:lnSpc>
                <a:spcPts val="1800"/>
              </a:lnSpc>
              <a:spcBef>
                <a:spcPts val="0"/>
              </a:spcBef>
              <a:buNone/>
              <a:defRPr sz="1200"/>
            </a:lvl1pPr>
          </a:lstStyle>
          <a:p>
            <a:r>
              <a:rPr lang="sv-SE" sz="1200" dirty="0"/>
              <a:t>KONTAKTUPPGIFTER</a:t>
            </a:r>
          </a:p>
        </p:txBody>
      </p:sp>
      <p:pic>
        <p:nvPicPr>
          <p:cNvPr id="12" name="Bildobjekt 11" descr="Ordbild med SLU:s löfte: Science and education for sustainable Life">
            <a:extLst>
              <a:ext uri="{FF2B5EF4-FFF2-40B4-BE49-F238E27FC236}">
                <a16:creationId xmlns:a16="http://schemas.microsoft.com/office/drawing/2014/main" id="{814ABC46-9227-4028-B9F1-7F04A4D83B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10067" y="33298"/>
            <a:ext cx="2250000" cy="682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26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tabell eller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text 8">
            <a:extLst>
              <a:ext uri="{FF2B5EF4-FFF2-40B4-BE49-F238E27FC236}">
                <a16:creationId xmlns:a16="http://schemas.microsoft.com/office/drawing/2014/main" id="{4527E506-5AB6-5095-E88F-08FBCB1213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5073" y="5791060"/>
            <a:ext cx="7981841" cy="5652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Tx/>
              <a:buNone/>
              <a:tabLst/>
              <a:defRPr/>
            </a:pPr>
            <a:r>
              <a:rPr lang="sv-SE" dirty="0"/>
              <a:t>Tabell/diagram XX. Text som kort förklarar innehållet i tabellen eller diagrammet.</a:t>
            </a:r>
          </a:p>
        </p:txBody>
      </p:sp>
      <p:sp>
        <p:nvSpPr>
          <p:cNvPr id="8" name="Platshållare för innehåll 2">
            <a:extLst>
              <a:ext uri="{FF2B5EF4-FFF2-40B4-BE49-F238E27FC236}">
                <a16:creationId xmlns:a16="http://schemas.microsoft.com/office/drawing/2014/main" id="{F583C8C2-A755-9521-A549-837F8EEC60F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75072" y="1952626"/>
            <a:ext cx="7981841" cy="354722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/>
              <a:t>Platshållare för tabell eller diagram</a:t>
            </a:r>
          </a:p>
        </p:txBody>
      </p:sp>
      <p:sp>
        <p:nvSpPr>
          <p:cNvPr id="11" name="Rubrik 1">
            <a:extLst>
              <a:ext uri="{FF2B5EF4-FFF2-40B4-BE49-F238E27FC236}">
                <a16:creationId xmlns:a16="http://schemas.microsoft.com/office/drawing/2014/main" id="{1CB4AABE-30C3-F81C-E98B-451ECA794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097" y="1226128"/>
            <a:ext cx="7982816" cy="435292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0486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Pau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 8">
            <a:extLst>
              <a:ext uri="{FF2B5EF4-FFF2-40B4-BE49-F238E27FC236}">
                <a16:creationId xmlns:a16="http://schemas.microsoft.com/office/drawing/2014/main" id="{76502239-0C71-437D-9AA4-C54A93F93ECC}"/>
              </a:ext>
            </a:extLst>
          </p:cNvPr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4" name="Bildobjekt 13" descr="SLU:s profilkollage i bakgrunden och SLU:s löfte – Science and Education for Sustainable Life – som ordbild i förgrunden.">
              <a:extLst>
                <a:ext uri="{FF2B5EF4-FFF2-40B4-BE49-F238E27FC236}">
                  <a16:creationId xmlns:a16="http://schemas.microsoft.com/office/drawing/2014/main" id="{93BDAFC1-F684-4B81-8D8F-071FF02F529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5" name="Rektangel 14" descr="SLU:s logotyp.">
              <a:extLst>
                <a:ext uri="{FF2B5EF4-FFF2-40B4-BE49-F238E27FC236}">
                  <a16:creationId xmlns:a16="http://schemas.microsoft.com/office/drawing/2014/main" id="{ECC39C7B-127C-493D-93F7-D747FC981A3A}"/>
                </a:ext>
              </a:extLst>
            </p:cNvPr>
            <p:cNvSpPr/>
            <p:nvPr userDrawn="1"/>
          </p:nvSpPr>
          <p:spPr>
            <a:xfrm>
              <a:off x="4101509" y="957352"/>
              <a:ext cx="966355" cy="935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16" name="Group 4">
              <a:extLst>
                <a:ext uri="{FF2B5EF4-FFF2-40B4-BE49-F238E27FC236}">
                  <a16:creationId xmlns:a16="http://schemas.microsoft.com/office/drawing/2014/main" id="{EDA85A90-9968-4A22-8E3E-DF7833CDEF8A}"/>
                </a:ext>
              </a:extLst>
            </p:cNvPr>
            <p:cNvGrpSpPr>
              <a:grpSpLocks noChangeAspect="1"/>
            </p:cNvGrpSpPr>
            <p:nvPr userDrawn="1"/>
          </p:nvGrpSpPr>
          <p:grpSpPr bwMode="auto">
            <a:xfrm>
              <a:off x="4172947" y="878810"/>
              <a:ext cx="849312" cy="854075"/>
              <a:chOff x="3573" y="500"/>
              <a:chExt cx="535" cy="538"/>
            </a:xfrm>
          </p:grpSpPr>
          <p:sp>
            <p:nvSpPr>
              <p:cNvPr id="17" name="AutoShape 3">
                <a:extLst>
                  <a:ext uri="{FF2B5EF4-FFF2-40B4-BE49-F238E27FC236}">
                    <a16:creationId xmlns:a16="http://schemas.microsoft.com/office/drawing/2014/main" id="{93ACC4C3-D152-4FA5-8850-EB6910A370FE}"/>
                  </a:ext>
                </a:extLst>
              </p:cNvPr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3573" y="500"/>
                <a:ext cx="535" cy="5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399495D1-7DC9-4FF3-8327-1A9ADE3A4811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851" y="500"/>
                <a:ext cx="257" cy="345"/>
              </a:xfrm>
              <a:custGeom>
                <a:avLst/>
                <a:gdLst>
                  <a:gd name="T0" fmla="*/ 1845 w 1845"/>
                  <a:gd name="T1" fmla="*/ 2080 h 2463"/>
                  <a:gd name="T2" fmla="*/ 945 w 1845"/>
                  <a:gd name="T3" fmla="*/ 2463 h 2463"/>
                  <a:gd name="T4" fmla="*/ 58 w 1845"/>
                  <a:gd name="T5" fmla="*/ 1814 h 2463"/>
                  <a:gd name="T6" fmla="*/ 0 w 1845"/>
                  <a:gd name="T7" fmla="*/ 336 h 2463"/>
                  <a:gd name="T8" fmla="*/ 0 w 1845"/>
                  <a:gd name="T9" fmla="*/ 0 h 2463"/>
                  <a:gd name="T10" fmla="*/ 6 w 1845"/>
                  <a:gd name="T11" fmla="*/ 0 h 2463"/>
                  <a:gd name="T12" fmla="*/ 493 w 1845"/>
                  <a:gd name="T13" fmla="*/ 955 h 2463"/>
                  <a:gd name="T14" fmla="*/ 340 w 1845"/>
                  <a:gd name="T15" fmla="*/ 1438 h 2463"/>
                  <a:gd name="T16" fmla="*/ 221 w 1845"/>
                  <a:gd name="T17" fmla="*/ 1757 h 2463"/>
                  <a:gd name="T18" fmla="*/ 361 w 1845"/>
                  <a:gd name="T19" fmla="*/ 1883 h 2463"/>
                  <a:gd name="T20" fmla="*/ 982 w 1845"/>
                  <a:gd name="T21" fmla="*/ 1770 h 2463"/>
                  <a:gd name="T22" fmla="*/ 1845 w 1845"/>
                  <a:gd name="T23" fmla="*/ 2073 h 2463"/>
                  <a:gd name="T24" fmla="*/ 1845 w 1845"/>
                  <a:gd name="T25" fmla="*/ 2080 h 2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5" h="2463">
                    <a:moveTo>
                      <a:pt x="1845" y="2080"/>
                    </a:moveTo>
                    <a:cubicBezTo>
                      <a:pt x="1580" y="2256"/>
                      <a:pt x="1328" y="2463"/>
                      <a:pt x="945" y="2463"/>
                    </a:cubicBezTo>
                    <a:cubicBezTo>
                      <a:pt x="502" y="2463"/>
                      <a:pt x="130" y="2258"/>
                      <a:pt x="58" y="1814"/>
                    </a:cubicBezTo>
                    <a:cubicBezTo>
                      <a:pt x="6" y="1490"/>
                      <a:pt x="0" y="628"/>
                      <a:pt x="0" y="33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82" y="363"/>
                      <a:pt x="493" y="580"/>
                      <a:pt x="493" y="955"/>
                    </a:cubicBezTo>
                    <a:cubicBezTo>
                      <a:pt x="493" y="1141"/>
                      <a:pt x="432" y="1261"/>
                      <a:pt x="340" y="1438"/>
                    </a:cubicBezTo>
                    <a:cubicBezTo>
                      <a:pt x="292" y="1531"/>
                      <a:pt x="221" y="1648"/>
                      <a:pt x="221" y="1757"/>
                    </a:cubicBezTo>
                    <a:cubicBezTo>
                      <a:pt x="221" y="1821"/>
                      <a:pt x="250" y="1883"/>
                      <a:pt x="361" y="1883"/>
                    </a:cubicBezTo>
                    <a:cubicBezTo>
                      <a:pt x="578" y="1883"/>
                      <a:pt x="700" y="1770"/>
                      <a:pt x="982" y="1770"/>
                    </a:cubicBezTo>
                    <a:cubicBezTo>
                      <a:pt x="1304" y="1770"/>
                      <a:pt x="1534" y="1887"/>
                      <a:pt x="1845" y="2073"/>
                    </a:cubicBezTo>
                    <a:cubicBezTo>
                      <a:pt x="1845" y="2080"/>
                      <a:pt x="1845" y="2080"/>
                      <a:pt x="1845" y="2080"/>
                    </a:cubicBezTo>
                    <a:close/>
                  </a:path>
                </a:pathLst>
              </a:custGeom>
              <a:solidFill>
                <a:srgbClr val="690A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00C79A42-873B-4BE6-BE02-34EB74EF05D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573" y="500"/>
                <a:ext cx="257" cy="345"/>
              </a:xfrm>
              <a:custGeom>
                <a:avLst/>
                <a:gdLst>
                  <a:gd name="T0" fmla="*/ 0 w 1845"/>
                  <a:gd name="T1" fmla="*/ 2073 h 2463"/>
                  <a:gd name="T2" fmla="*/ 863 w 1845"/>
                  <a:gd name="T3" fmla="*/ 1770 h 2463"/>
                  <a:gd name="T4" fmla="*/ 1484 w 1845"/>
                  <a:gd name="T5" fmla="*/ 1883 h 2463"/>
                  <a:gd name="T6" fmla="*/ 1624 w 1845"/>
                  <a:gd name="T7" fmla="*/ 1757 h 2463"/>
                  <a:gd name="T8" fmla="*/ 1505 w 1845"/>
                  <a:gd name="T9" fmla="*/ 1438 h 2463"/>
                  <a:gd name="T10" fmla="*/ 1352 w 1845"/>
                  <a:gd name="T11" fmla="*/ 955 h 2463"/>
                  <a:gd name="T12" fmla="*/ 1839 w 1845"/>
                  <a:gd name="T13" fmla="*/ 0 h 2463"/>
                  <a:gd name="T14" fmla="*/ 1845 w 1845"/>
                  <a:gd name="T15" fmla="*/ 0 h 2463"/>
                  <a:gd name="T16" fmla="*/ 1845 w 1845"/>
                  <a:gd name="T17" fmla="*/ 334 h 2463"/>
                  <a:gd name="T18" fmla="*/ 1787 w 1845"/>
                  <a:gd name="T19" fmla="*/ 1814 h 2463"/>
                  <a:gd name="T20" fmla="*/ 900 w 1845"/>
                  <a:gd name="T21" fmla="*/ 2463 h 2463"/>
                  <a:gd name="T22" fmla="*/ 0 w 1845"/>
                  <a:gd name="T23" fmla="*/ 2080 h 2463"/>
                  <a:gd name="T24" fmla="*/ 0 w 1845"/>
                  <a:gd name="T25" fmla="*/ 2073 h 2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5" h="2463">
                    <a:moveTo>
                      <a:pt x="0" y="2073"/>
                    </a:moveTo>
                    <a:cubicBezTo>
                      <a:pt x="311" y="1887"/>
                      <a:pt x="541" y="1770"/>
                      <a:pt x="863" y="1770"/>
                    </a:cubicBezTo>
                    <a:cubicBezTo>
                      <a:pt x="1145" y="1770"/>
                      <a:pt x="1267" y="1883"/>
                      <a:pt x="1484" y="1883"/>
                    </a:cubicBezTo>
                    <a:cubicBezTo>
                      <a:pt x="1594" y="1883"/>
                      <a:pt x="1624" y="1821"/>
                      <a:pt x="1624" y="1757"/>
                    </a:cubicBezTo>
                    <a:cubicBezTo>
                      <a:pt x="1624" y="1648"/>
                      <a:pt x="1553" y="1531"/>
                      <a:pt x="1505" y="1438"/>
                    </a:cubicBezTo>
                    <a:cubicBezTo>
                      <a:pt x="1413" y="1261"/>
                      <a:pt x="1352" y="1141"/>
                      <a:pt x="1352" y="955"/>
                    </a:cubicBezTo>
                    <a:cubicBezTo>
                      <a:pt x="1352" y="580"/>
                      <a:pt x="1663" y="363"/>
                      <a:pt x="1839" y="0"/>
                    </a:cubicBezTo>
                    <a:cubicBezTo>
                      <a:pt x="1845" y="0"/>
                      <a:pt x="1845" y="0"/>
                      <a:pt x="1845" y="0"/>
                    </a:cubicBezTo>
                    <a:cubicBezTo>
                      <a:pt x="1845" y="334"/>
                      <a:pt x="1845" y="334"/>
                      <a:pt x="1845" y="334"/>
                    </a:cubicBezTo>
                    <a:cubicBezTo>
                      <a:pt x="1845" y="628"/>
                      <a:pt x="1839" y="1490"/>
                      <a:pt x="1787" y="1814"/>
                    </a:cubicBezTo>
                    <a:cubicBezTo>
                      <a:pt x="1715" y="2258"/>
                      <a:pt x="1343" y="2463"/>
                      <a:pt x="900" y="2463"/>
                    </a:cubicBezTo>
                    <a:cubicBezTo>
                      <a:pt x="516" y="2463"/>
                      <a:pt x="264" y="2256"/>
                      <a:pt x="0" y="2080"/>
                    </a:cubicBezTo>
                    <a:cubicBezTo>
                      <a:pt x="0" y="2073"/>
                      <a:pt x="0" y="2073"/>
                      <a:pt x="0" y="2073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DD14DF3D-81C5-463A-B7A6-A718AAFF6953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631" y="890"/>
                <a:ext cx="101" cy="148"/>
              </a:xfrm>
              <a:custGeom>
                <a:avLst/>
                <a:gdLst>
                  <a:gd name="T0" fmla="*/ 680 w 728"/>
                  <a:gd name="T1" fmla="*/ 252 h 1058"/>
                  <a:gd name="T2" fmla="*/ 406 w 728"/>
                  <a:gd name="T3" fmla="*/ 140 h 1058"/>
                  <a:gd name="T4" fmla="*/ 213 w 728"/>
                  <a:gd name="T5" fmla="*/ 265 h 1058"/>
                  <a:gd name="T6" fmla="*/ 728 w 728"/>
                  <a:gd name="T7" fmla="*/ 752 h 1058"/>
                  <a:gd name="T8" fmla="*/ 329 w 728"/>
                  <a:gd name="T9" fmla="*/ 1058 h 1058"/>
                  <a:gd name="T10" fmla="*/ 7 w 728"/>
                  <a:gd name="T11" fmla="*/ 1005 h 1058"/>
                  <a:gd name="T12" fmla="*/ 0 w 728"/>
                  <a:gd name="T13" fmla="*/ 890 h 1058"/>
                  <a:gd name="T14" fmla="*/ 7 w 728"/>
                  <a:gd name="T15" fmla="*/ 780 h 1058"/>
                  <a:gd name="T16" fmla="*/ 15 w 728"/>
                  <a:gd name="T17" fmla="*/ 780 h 1058"/>
                  <a:gd name="T18" fmla="*/ 342 w 728"/>
                  <a:gd name="T19" fmla="*/ 914 h 1058"/>
                  <a:gd name="T20" fmla="*/ 529 w 728"/>
                  <a:gd name="T21" fmla="*/ 782 h 1058"/>
                  <a:gd name="T22" fmla="*/ 20 w 728"/>
                  <a:gd name="T23" fmla="*/ 297 h 1058"/>
                  <a:gd name="T24" fmla="*/ 420 w 728"/>
                  <a:gd name="T25" fmla="*/ 0 h 1058"/>
                  <a:gd name="T26" fmla="*/ 687 w 728"/>
                  <a:gd name="T27" fmla="*/ 40 h 1058"/>
                  <a:gd name="T28" fmla="*/ 693 w 728"/>
                  <a:gd name="T29" fmla="*/ 135 h 1058"/>
                  <a:gd name="T30" fmla="*/ 687 w 728"/>
                  <a:gd name="T31" fmla="*/ 252 h 1058"/>
                  <a:gd name="T32" fmla="*/ 680 w 728"/>
                  <a:gd name="T33" fmla="*/ 252 h 10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28" h="1058">
                    <a:moveTo>
                      <a:pt x="680" y="252"/>
                    </a:moveTo>
                    <a:cubicBezTo>
                      <a:pt x="643" y="191"/>
                      <a:pt x="555" y="140"/>
                      <a:pt x="406" y="140"/>
                    </a:cubicBezTo>
                    <a:cubicBezTo>
                      <a:pt x="295" y="140"/>
                      <a:pt x="213" y="174"/>
                      <a:pt x="213" y="265"/>
                    </a:cubicBezTo>
                    <a:cubicBezTo>
                      <a:pt x="213" y="471"/>
                      <a:pt x="728" y="432"/>
                      <a:pt x="728" y="752"/>
                    </a:cubicBezTo>
                    <a:cubicBezTo>
                      <a:pt x="728" y="938"/>
                      <a:pt x="594" y="1058"/>
                      <a:pt x="329" y="1058"/>
                    </a:cubicBezTo>
                    <a:cubicBezTo>
                      <a:pt x="199" y="1058"/>
                      <a:pt x="80" y="1038"/>
                      <a:pt x="7" y="1005"/>
                    </a:cubicBezTo>
                    <a:cubicBezTo>
                      <a:pt x="2" y="965"/>
                      <a:pt x="0" y="927"/>
                      <a:pt x="0" y="890"/>
                    </a:cubicBezTo>
                    <a:cubicBezTo>
                      <a:pt x="0" y="854"/>
                      <a:pt x="3" y="817"/>
                      <a:pt x="7" y="780"/>
                    </a:cubicBezTo>
                    <a:cubicBezTo>
                      <a:pt x="15" y="780"/>
                      <a:pt x="15" y="780"/>
                      <a:pt x="15" y="780"/>
                    </a:cubicBezTo>
                    <a:cubicBezTo>
                      <a:pt x="91" y="880"/>
                      <a:pt x="217" y="914"/>
                      <a:pt x="342" y="914"/>
                    </a:cubicBezTo>
                    <a:cubicBezTo>
                      <a:pt x="464" y="914"/>
                      <a:pt x="529" y="865"/>
                      <a:pt x="529" y="782"/>
                    </a:cubicBezTo>
                    <a:cubicBezTo>
                      <a:pt x="529" y="574"/>
                      <a:pt x="20" y="631"/>
                      <a:pt x="20" y="297"/>
                    </a:cubicBezTo>
                    <a:cubicBezTo>
                      <a:pt x="20" y="114"/>
                      <a:pt x="159" y="0"/>
                      <a:pt x="420" y="0"/>
                    </a:cubicBezTo>
                    <a:cubicBezTo>
                      <a:pt x="487" y="0"/>
                      <a:pt x="616" y="8"/>
                      <a:pt x="687" y="40"/>
                    </a:cubicBezTo>
                    <a:cubicBezTo>
                      <a:pt x="691" y="57"/>
                      <a:pt x="693" y="101"/>
                      <a:pt x="693" y="135"/>
                    </a:cubicBezTo>
                    <a:cubicBezTo>
                      <a:pt x="693" y="182"/>
                      <a:pt x="690" y="225"/>
                      <a:pt x="687" y="252"/>
                    </a:cubicBezTo>
                    <a:cubicBezTo>
                      <a:pt x="680" y="252"/>
                      <a:pt x="680" y="252"/>
                      <a:pt x="680" y="252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2BCFA046-7C76-4A88-A486-4AA30F06B366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775" y="892"/>
                <a:ext cx="110" cy="144"/>
              </a:xfrm>
              <a:custGeom>
                <a:avLst/>
                <a:gdLst>
                  <a:gd name="T0" fmla="*/ 507 w 792"/>
                  <a:gd name="T1" fmla="*/ 879 h 1032"/>
                  <a:gd name="T2" fmla="*/ 785 w 792"/>
                  <a:gd name="T3" fmla="*/ 818 h 1032"/>
                  <a:gd name="T4" fmla="*/ 792 w 792"/>
                  <a:gd name="T5" fmla="*/ 818 h 1032"/>
                  <a:gd name="T6" fmla="*/ 743 w 792"/>
                  <a:gd name="T7" fmla="*/ 1032 h 1032"/>
                  <a:gd name="T8" fmla="*/ 0 w 792"/>
                  <a:gd name="T9" fmla="*/ 1032 h 1032"/>
                  <a:gd name="T10" fmla="*/ 0 w 792"/>
                  <a:gd name="T11" fmla="*/ 1025 h 1032"/>
                  <a:gd name="T12" fmla="*/ 65 w 792"/>
                  <a:gd name="T13" fmla="*/ 886 h 1032"/>
                  <a:gd name="T14" fmla="*/ 65 w 792"/>
                  <a:gd name="T15" fmla="*/ 306 h 1032"/>
                  <a:gd name="T16" fmla="*/ 5 w 792"/>
                  <a:gd name="T17" fmla="*/ 13 h 1032"/>
                  <a:gd name="T18" fmla="*/ 5 w 792"/>
                  <a:gd name="T19" fmla="*/ 5 h 1032"/>
                  <a:gd name="T20" fmla="*/ 152 w 792"/>
                  <a:gd name="T21" fmla="*/ 0 h 1032"/>
                  <a:gd name="T22" fmla="*/ 327 w 792"/>
                  <a:gd name="T23" fmla="*/ 6 h 1032"/>
                  <a:gd name="T24" fmla="*/ 327 w 792"/>
                  <a:gd name="T25" fmla="*/ 14 h 1032"/>
                  <a:gd name="T26" fmla="*/ 255 w 792"/>
                  <a:gd name="T27" fmla="*/ 306 h 1032"/>
                  <a:gd name="T28" fmla="*/ 255 w 792"/>
                  <a:gd name="T29" fmla="*/ 879 h 1032"/>
                  <a:gd name="T30" fmla="*/ 507 w 792"/>
                  <a:gd name="T31" fmla="*/ 879 h 1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92" h="1032">
                    <a:moveTo>
                      <a:pt x="507" y="879"/>
                    </a:moveTo>
                    <a:cubicBezTo>
                      <a:pt x="664" y="879"/>
                      <a:pt x="738" y="861"/>
                      <a:pt x="785" y="818"/>
                    </a:cubicBezTo>
                    <a:cubicBezTo>
                      <a:pt x="792" y="818"/>
                      <a:pt x="792" y="818"/>
                      <a:pt x="792" y="818"/>
                    </a:cubicBezTo>
                    <a:cubicBezTo>
                      <a:pt x="787" y="871"/>
                      <a:pt x="759" y="993"/>
                      <a:pt x="743" y="1032"/>
                    </a:cubicBezTo>
                    <a:cubicBezTo>
                      <a:pt x="0" y="1032"/>
                      <a:pt x="0" y="1032"/>
                      <a:pt x="0" y="1032"/>
                    </a:cubicBezTo>
                    <a:cubicBezTo>
                      <a:pt x="0" y="1025"/>
                      <a:pt x="0" y="1025"/>
                      <a:pt x="0" y="1025"/>
                    </a:cubicBezTo>
                    <a:cubicBezTo>
                      <a:pt x="44" y="997"/>
                      <a:pt x="65" y="973"/>
                      <a:pt x="65" y="886"/>
                    </a:cubicBezTo>
                    <a:cubicBezTo>
                      <a:pt x="65" y="306"/>
                      <a:pt x="65" y="306"/>
                      <a:pt x="65" y="306"/>
                    </a:cubicBezTo>
                    <a:cubicBezTo>
                      <a:pt x="65" y="108"/>
                      <a:pt x="65" y="58"/>
                      <a:pt x="5" y="13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34" y="2"/>
                      <a:pt x="87" y="0"/>
                      <a:pt x="152" y="0"/>
                    </a:cubicBezTo>
                    <a:cubicBezTo>
                      <a:pt x="227" y="0"/>
                      <a:pt x="294" y="2"/>
                      <a:pt x="327" y="6"/>
                    </a:cubicBezTo>
                    <a:cubicBezTo>
                      <a:pt x="327" y="14"/>
                      <a:pt x="327" y="14"/>
                      <a:pt x="327" y="14"/>
                    </a:cubicBezTo>
                    <a:cubicBezTo>
                      <a:pt x="257" y="66"/>
                      <a:pt x="255" y="108"/>
                      <a:pt x="255" y="306"/>
                    </a:cubicBezTo>
                    <a:cubicBezTo>
                      <a:pt x="255" y="879"/>
                      <a:pt x="255" y="879"/>
                      <a:pt x="255" y="879"/>
                    </a:cubicBezTo>
                    <a:cubicBezTo>
                      <a:pt x="507" y="879"/>
                      <a:pt x="507" y="879"/>
                      <a:pt x="507" y="879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  <p:sp>
            <p:nvSpPr>
              <p:cNvPr id="22" name="Freeform 9">
                <a:extLst>
                  <a:ext uri="{FF2B5EF4-FFF2-40B4-BE49-F238E27FC236}">
                    <a16:creationId xmlns:a16="http://schemas.microsoft.com/office/drawing/2014/main" id="{1C3B8751-5FC6-4BD2-9083-8B4E25EB999B}"/>
                  </a:ext>
                </a:extLst>
              </p:cNvPr>
              <p:cNvSpPr>
                <a:spLocks/>
              </p:cNvSpPr>
              <p:nvPr userDrawn="1"/>
            </p:nvSpPr>
            <p:spPr bwMode="auto">
              <a:xfrm>
                <a:off x="3908" y="892"/>
                <a:ext cx="140" cy="146"/>
              </a:xfrm>
              <a:custGeom>
                <a:avLst/>
                <a:gdLst>
                  <a:gd name="T0" fmla="*/ 71 w 1004"/>
                  <a:gd name="T1" fmla="*/ 305 h 1045"/>
                  <a:gd name="T2" fmla="*/ 0 w 1004"/>
                  <a:gd name="T3" fmla="*/ 14 h 1045"/>
                  <a:gd name="T4" fmla="*/ 0 w 1004"/>
                  <a:gd name="T5" fmla="*/ 6 h 1045"/>
                  <a:gd name="T6" fmla="*/ 160 w 1004"/>
                  <a:gd name="T7" fmla="*/ 0 h 1045"/>
                  <a:gd name="T8" fmla="*/ 268 w 1004"/>
                  <a:gd name="T9" fmla="*/ 2 h 1045"/>
                  <a:gd name="T10" fmla="*/ 261 w 1004"/>
                  <a:gd name="T11" fmla="*/ 305 h 1045"/>
                  <a:gd name="T12" fmla="*/ 261 w 1004"/>
                  <a:gd name="T13" fmla="*/ 651 h 1045"/>
                  <a:gd name="T14" fmla="*/ 431 w 1004"/>
                  <a:gd name="T15" fmla="*/ 879 h 1045"/>
                  <a:gd name="T16" fmla="*/ 709 w 1004"/>
                  <a:gd name="T17" fmla="*/ 793 h 1045"/>
                  <a:gd name="T18" fmla="*/ 730 w 1004"/>
                  <a:gd name="T19" fmla="*/ 730 h 1045"/>
                  <a:gd name="T20" fmla="*/ 730 w 1004"/>
                  <a:gd name="T21" fmla="*/ 309 h 1045"/>
                  <a:gd name="T22" fmla="*/ 659 w 1004"/>
                  <a:gd name="T23" fmla="*/ 14 h 1045"/>
                  <a:gd name="T24" fmla="*/ 659 w 1004"/>
                  <a:gd name="T25" fmla="*/ 6 h 1045"/>
                  <a:gd name="T26" fmla="*/ 821 w 1004"/>
                  <a:gd name="T27" fmla="*/ 0 h 1045"/>
                  <a:gd name="T28" fmla="*/ 926 w 1004"/>
                  <a:gd name="T29" fmla="*/ 2 h 1045"/>
                  <a:gd name="T30" fmla="*/ 920 w 1004"/>
                  <a:gd name="T31" fmla="*/ 306 h 1045"/>
                  <a:gd name="T32" fmla="*/ 920 w 1004"/>
                  <a:gd name="T33" fmla="*/ 784 h 1045"/>
                  <a:gd name="T34" fmla="*/ 1004 w 1004"/>
                  <a:gd name="T35" fmla="*/ 1027 h 1045"/>
                  <a:gd name="T36" fmla="*/ 1004 w 1004"/>
                  <a:gd name="T37" fmla="*/ 1032 h 1045"/>
                  <a:gd name="T38" fmla="*/ 782 w 1004"/>
                  <a:gd name="T39" fmla="*/ 1032 h 1045"/>
                  <a:gd name="T40" fmla="*/ 744 w 1004"/>
                  <a:gd name="T41" fmla="*/ 939 h 1045"/>
                  <a:gd name="T42" fmla="*/ 387 w 1004"/>
                  <a:gd name="T43" fmla="*/ 1045 h 1045"/>
                  <a:gd name="T44" fmla="*/ 71 w 1004"/>
                  <a:gd name="T45" fmla="*/ 736 h 1045"/>
                  <a:gd name="T46" fmla="*/ 71 w 1004"/>
                  <a:gd name="T47" fmla="*/ 305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004" h="1045">
                    <a:moveTo>
                      <a:pt x="71" y="305"/>
                    </a:moveTo>
                    <a:cubicBezTo>
                      <a:pt x="71" y="108"/>
                      <a:pt x="71" y="66"/>
                      <a:pt x="0" y="14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6" y="4"/>
                      <a:pt x="92" y="0"/>
                      <a:pt x="160" y="0"/>
                    </a:cubicBezTo>
                    <a:cubicBezTo>
                      <a:pt x="197" y="0"/>
                      <a:pt x="232" y="0"/>
                      <a:pt x="268" y="2"/>
                    </a:cubicBezTo>
                    <a:cubicBezTo>
                      <a:pt x="266" y="40"/>
                      <a:pt x="261" y="102"/>
                      <a:pt x="261" y="305"/>
                    </a:cubicBezTo>
                    <a:cubicBezTo>
                      <a:pt x="261" y="651"/>
                      <a:pt x="261" y="651"/>
                      <a:pt x="261" y="651"/>
                    </a:cubicBezTo>
                    <a:cubicBezTo>
                      <a:pt x="261" y="802"/>
                      <a:pt x="283" y="879"/>
                      <a:pt x="431" y="879"/>
                    </a:cubicBezTo>
                    <a:cubicBezTo>
                      <a:pt x="547" y="879"/>
                      <a:pt x="661" y="834"/>
                      <a:pt x="709" y="793"/>
                    </a:cubicBezTo>
                    <a:cubicBezTo>
                      <a:pt x="730" y="775"/>
                      <a:pt x="730" y="756"/>
                      <a:pt x="730" y="730"/>
                    </a:cubicBezTo>
                    <a:cubicBezTo>
                      <a:pt x="730" y="309"/>
                      <a:pt x="730" y="309"/>
                      <a:pt x="730" y="309"/>
                    </a:cubicBezTo>
                    <a:cubicBezTo>
                      <a:pt x="730" y="108"/>
                      <a:pt x="730" y="67"/>
                      <a:pt x="659" y="14"/>
                    </a:cubicBezTo>
                    <a:cubicBezTo>
                      <a:pt x="659" y="6"/>
                      <a:pt x="659" y="6"/>
                      <a:pt x="659" y="6"/>
                    </a:cubicBezTo>
                    <a:cubicBezTo>
                      <a:pt x="684" y="4"/>
                      <a:pt x="751" y="0"/>
                      <a:pt x="821" y="0"/>
                    </a:cubicBezTo>
                    <a:cubicBezTo>
                      <a:pt x="856" y="0"/>
                      <a:pt x="890" y="0"/>
                      <a:pt x="926" y="2"/>
                    </a:cubicBezTo>
                    <a:cubicBezTo>
                      <a:pt x="925" y="40"/>
                      <a:pt x="920" y="102"/>
                      <a:pt x="920" y="306"/>
                    </a:cubicBezTo>
                    <a:cubicBezTo>
                      <a:pt x="920" y="784"/>
                      <a:pt x="920" y="784"/>
                      <a:pt x="920" y="784"/>
                    </a:cubicBezTo>
                    <a:cubicBezTo>
                      <a:pt x="920" y="871"/>
                      <a:pt x="930" y="979"/>
                      <a:pt x="1004" y="1027"/>
                    </a:cubicBezTo>
                    <a:cubicBezTo>
                      <a:pt x="1004" y="1032"/>
                      <a:pt x="1004" y="1032"/>
                      <a:pt x="1004" y="1032"/>
                    </a:cubicBezTo>
                    <a:cubicBezTo>
                      <a:pt x="782" y="1032"/>
                      <a:pt x="782" y="1032"/>
                      <a:pt x="782" y="1032"/>
                    </a:cubicBezTo>
                    <a:cubicBezTo>
                      <a:pt x="765" y="1014"/>
                      <a:pt x="749" y="960"/>
                      <a:pt x="744" y="939"/>
                    </a:cubicBezTo>
                    <a:cubicBezTo>
                      <a:pt x="639" y="1009"/>
                      <a:pt x="530" y="1045"/>
                      <a:pt x="387" y="1045"/>
                    </a:cubicBezTo>
                    <a:cubicBezTo>
                      <a:pt x="145" y="1045"/>
                      <a:pt x="71" y="926"/>
                      <a:pt x="71" y="736"/>
                    </a:cubicBezTo>
                    <a:cubicBezTo>
                      <a:pt x="71" y="305"/>
                      <a:pt x="71" y="305"/>
                      <a:pt x="71" y="305"/>
                    </a:cubicBezTo>
                    <a:close/>
                  </a:path>
                </a:pathLst>
              </a:custGeom>
              <a:solidFill>
                <a:srgbClr val="00614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sv-S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59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dge – sma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6002" y="1014582"/>
            <a:ext cx="1157616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en-GB" noProof="0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0722" y="1108695"/>
            <a:ext cx="925497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6540" y="1250480"/>
            <a:ext cx="7397165" cy="88019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/>
              <a:t>Heading</a:t>
            </a:r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80675CF-18A0-44DC-94A7-B0DBF8A481D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76540" y="2397441"/>
            <a:ext cx="7397165" cy="3648517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 noProof="0" dirty="0"/>
              <a:t>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4"/>
            <a:r>
              <a:rPr lang="en-GB" noProof="0" dirty="0"/>
              <a:t>Level </a:t>
            </a:r>
            <a:r>
              <a:rPr lang="en-GB" noProof="0" dirty="0" err="1"/>
              <a:t>fiv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5561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– plomm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A2AC5246-A665-401D-BB5B-C6A9643D9F5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4975"/>
            <a:ext cx="9144000" cy="6858000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71532581-A15A-458C-900C-613FC29CB7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0707D655-DAC7-4B32-908A-ACF534820C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729B701-BC9C-4B38-BB96-17C2F09AD6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2AF34661-B3A2-4D78-ABFE-67B688180ED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D9EB9CAE-6927-4D02-A8BB-0FBF4B42958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26CDEF17-D55B-4576-9271-5A6D341B7E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3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28406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05197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146132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 – havsv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12B44425-F4A3-4379-B611-9534CCF313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E1379E27-8CC8-4FBC-A2C1-B24E410408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19A2CFDD-0C53-48CC-813C-46F697F684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0B1CCE43-B601-446F-B56D-2CE31361A05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A96EA9D6-4451-4779-952D-A47F30BCA5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0A999DC3-E2F7-4067-B591-1CF096C4C89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088C8840-0856-46EE-8578-6B35E6065AC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28406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05197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251039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rtsida  – sko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objekt 23">
            <a:extLst>
              <a:ext uri="{FF2B5EF4-FFF2-40B4-BE49-F238E27FC236}">
                <a16:creationId xmlns:a16="http://schemas.microsoft.com/office/drawing/2014/main" id="{B652C6AC-53FF-485B-9A2B-4131D81A991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8" name="Grupp 17">
            <a:extLst>
              <a:ext uri="{FF2B5EF4-FFF2-40B4-BE49-F238E27FC236}">
                <a16:creationId xmlns:a16="http://schemas.microsoft.com/office/drawing/2014/main" id="{97545B91-1A84-4F46-8E57-6859CC34398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E06AFAF6-AA27-4595-9A2A-AC99B94685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5C6A1C94-F3F7-4218-9400-9D12EF6BBD7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49EFB0D-6C2F-4B14-BFC8-AA2A2924566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E6767C50-7E06-482A-9FF3-13B283BAC3F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7A7F7EF4-BE43-44BA-838B-3B10F0CE4CE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  <p:sp>
        <p:nvSpPr>
          <p:cNvPr id="12" name="Rubrik 1">
            <a:extLst>
              <a:ext uri="{FF2B5EF4-FFF2-40B4-BE49-F238E27FC236}">
                <a16:creationId xmlns:a16="http://schemas.microsoft.com/office/drawing/2014/main" id="{1A2E631D-57F7-4466-9422-5DF057A37B4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74094" y="2128406"/>
            <a:ext cx="6858000" cy="2387600"/>
          </a:xfrm>
        </p:spPr>
        <p:txBody>
          <a:bodyPr anchor="b"/>
          <a:lstStyle>
            <a:lvl1pPr algn="l">
              <a:lnSpc>
                <a:spcPts val="4200"/>
              </a:lnSpc>
              <a:defRPr sz="3450" baseline="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Titel på presentationen </a:t>
            </a:r>
            <a:br>
              <a:rPr lang="sv-SE" dirty="0"/>
            </a:br>
            <a:r>
              <a:rPr lang="sv-SE" dirty="0"/>
              <a:t>eller på kapitlet</a:t>
            </a:r>
          </a:p>
        </p:txBody>
      </p:sp>
      <p:sp>
        <p:nvSpPr>
          <p:cNvPr id="13" name="Underrubrik 2">
            <a:extLst>
              <a:ext uri="{FF2B5EF4-FFF2-40B4-BE49-F238E27FC236}">
                <a16:creationId xmlns:a16="http://schemas.microsoft.com/office/drawing/2014/main" id="{A5C78210-3B40-4057-98BE-2954168FB20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74094" y="4705197"/>
            <a:ext cx="6858000" cy="581891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dirty="0"/>
              <a:t>Namn, organisation</a:t>
            </a:r>
          </a:p>
        </p:txBody>
      </p:sp>
    </p:spTree>
    <p:extLst>
      <p:ext uri="{BB962C8B-B14F-4D97-AF65-F5344CB8AC3E}">
        <p14:creationId xmlns:p14="http://schemas.microsoft.com/office/powerpoint/2010/main" val="40566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sposition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ildobjekt 15">
            <a:extLst>
              <a:ext uri="{FF2B5EF4-FFF2-40B4-BE49-F238E27FC236}">
                <a16:creationId xmlns:a16="http://schemas.microsoft.com/office/drawing/2014/main" id="{F5E23082-7679-4080-A33C-01DA1345A1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55D1907-0D70-4CB2-988F-97D44F560C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6305" y="800101"/>
            <a:ext cx="6074910" cy="880197"/>
          </a:xfrm>
        </p:spPr>
        <p:txBody>
          <a:bodyPr/>
          <a:lstStyle>
            <a:lvl1pPr>
              <a:lnSpc>
                <a:spcPct val="100000"/>
              </a:lnSpc>
              <a:defRPr sz="2700">
                <a:solidFill>
                  <a:schemeClr val="bg1"/>
                </a:solidFill>
              </a:defRPr>
            </a:lvl1pPr>
          </a:lstStyle>
          <a:p>
            <a:r>
              <a:rPr lang="sv-SE"/>
              <a:t>Innehåll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99C489A3-F9A8-462F-B8AE-A8B3134F743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1735" y="1960814"/>
            <a:ext cx="6103614" cy="4343400"/>
          </a:xfrm>
        </p:spPr>
        <p:txBody>
          <a:bodyPr/>
          <a:lstStyle>
            <a:lvl1pPr marL="342900" indent="-342900">
              <a:buFont typeface="+mj-lt"/>
              <a:buAutoNum type="arabicPeriod"/>
              <a:defRPr>
                <a:solidFill>
                  <a:schemeClr val="bg1"/>
                </a:solidFill>
              </a:defRPr>
            </a:lvl1pPr>
            <a:lvl2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2pPr>
            <a:lvl3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3pPr>
            <a:lvl4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4pPr>
            <a:lvl5pPr marL="676275" indent="-342900">
              <a:buFont typeface="+mj-lt"/>
              <a:buAutoNum type="alphaLcParenR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grpSp>
        <p:nvGrpSpPr>
          <p:cNvPr id="17" name="Grupp 16">
            <a:extLst>
              <a:ext uri="{FF2B5EF4-FFF2-40B4-BE49-F238E27FC236}">
                <a16:creationId xmlns:a16="http://schemas.microsoft.com/office/drawing/2014/main" id="{1A5CE42A-C9B5-479C-99F3-547F4B42FF2A}"/>
              </a:ext>
            </a:extLst>
          </p:cNvPr>
          <p:cNvGrpSpPr/>
          <p:nvPr userDrawn="1"/>
        </p:nvGrpSpPr>
        <p:grpSpPr>
          <a:xfrm>
            <a:off x="260350" y="204975"/>
            <a:ext cx="503238" cy="506412"/>
            <a:chOff x="260350" y="258763"/>
            <a:chExt cx="503238" cy="506412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DB9B625F-4468-4632-BC28-BA55DAB27A4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22288" y="258763"/>
              <a:ext cx="241300" cy="323850"/>
            </a:xfrm>
            <a:custGeom>
              <a:avLst/>
              <a:gdLst>
                <a:gd name="T0" fmla="*/ 1845 w 1845"/>
                <a:gd name="T1" fmla="*/ 2080 h 2463"/>
                <a:gd name="T2" fmla="*/ 945 w 1845"/>
                <a:gd name="T3" fmla="*/ 2463 h 2463"/>
                <a:gd name="T4" fmla="*/ 58 w 1845"/>
                <a:gd name="T5" fmla="*/ 1814 h 2463"/>
                <a:gd name="T6" fmla="*/ 0 w 1845"/>
                <a:gd name="T7" fmla="*/ 336 h 2463"/>
                <a:gd name="T8" fmla="*/ 0 w 1845"/>
                <a:gd name="T9" fmla="*/ 0 h 2463"/>
                <a:gd name="T10" fmla="*/ 6 w 1845"/>
                <a:gd name="T11" fmla="*/ 0 h 2463"/>
                <a:gd name="T12" fmla="*/ 493 w 1845"/>
                <a:gd name="T13" fmla="*/ 955 h 2463"/>
                <a:gd name="T14" fmla="*/ 340 w 1845"/>
                <a:gd name="T15" fmla="*/ 1438 h 2463"/>
                <a:gd name="T16" fmla="*/ 221 w 1845"/>
                <a:gd name="T17" fmla="*/ 1757 h 2463"/>
                <a:gd name="T18" fmla="*/ 361 w 1845"/>
                <a:gd name="T19" fmla="*/ 1883 h 2463"/>
                <a:gd name="T20" fmla="*/ 982 w 1845"/>
                <a:gd name="T21" fmla="*/ 1770 h 2463"/>
                <a:gd name="T22" fmla="*/ 1845 w 1845"/>
                <a:gd name="T23" fmla="*/ 2073 h 2463"/>
                <a:gd name="T24" fmla="*/ 1845 w 1845"/>
                <a:gd name="T25" fmla="*/ 2080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1845" y="2080"/>
                  </a:moveTo>
                  <a:cubicBezTo>
                    <a:pt x="1580" y="2256"/>
                    <a:pt x="1328" y="2463"/>
                    <a:pt x="945" y="2463"/>
                  </a:cubicBezTo>
                  <a:cubicBezTo>
                    <a:pt x="502" y="2463"/>
                    <a:pt x="130" y="2258"/>
                    <a:pt x="58" y="1814"/>
                  </a:cubicBezTo>
                  <a:cubicBezTo>
                    <a:pt x="6" y="1490"/>
                    <a:pt x="0" y="628"/>
                    <a:pt x="0" y="33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82" y="363"/>
                    <a:pt x="493" y="580"/>
                    <a:pt x="493" y="955"/>
                  </a:cubicBezTo>
                  <a:cubicBezTo>
                    <a:pt x="493" y="1141"/>
                    <a:pt x="432" y="1261"/>
                    <a:pt x="340" y="1438"/>
                  </a:cubicBezTo>
                  <a:cubicBezTo>
                    <a:pt x="292" y="1531"/>
                    <a:pt x="221" y="1648"/>
                    <a:pt x="221" y="1757"/>
                  </a:cubicBezTo>
                  <a:cubicBezTo>
                    <a:pt x="221" y="1821"/>
                    <a:pt x="250" y="1883"/>
                    <a:pt x="361" y="1883"/>
                  </a:cubicBezTo>
                  <a:cubicBezTo>
                    <a:pt x="578" y="1883"/>
                    <a:pt x="700" y="1770"/>
                    <a:pt x="982" y="1770"/>
                  </a:cubicBezTo>
                  <a:cubicBezTo>
                    <a:pt x="1304" y="1770"/>
                    <a:pt x="1534" y="1887"/>
                    <a:pt x="1845" y="2073"/>
                  </a:cubicBezTo>
                  <a:cubicBezTo>
                    <a:pt x="1845" y="2080"/>
                    <a:pt x="1845" y="2080"/>
                    <a:pt x="1845" y="20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EB05239E-5569-46FA-9B26-8AC495B516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60350" y="258763"/>
              <a:ext cx="241300" cy="323850"/>
            </a:xfrm>
            <a:custGeom>
              <a:avLst/>
              <a:gdLst>
                <a:gd name="T0" fmla="*/ 0 w 1845"/>
                <a:gd name="T1" fmla="*/ 2073 h 2463"/>
                <a:gd name="T2" fmla="*/ 863 w 1845"/>
                <a:gd name="T3" fmla="*/ 1770 h 2463"/>
                <a:gd name="T4" fmla="*/ 1484 w 1845"/>
                <a:gd name="T5" fmla="*/ 1883 h 2463"/>
                <a:gd name="T6" fmla="*/ 1624 w 1845"/>
                <a:gd name="T7" fmla="*/ 1757 h 2463"/>
                <a:gd name="T8" fmla="*/ 1505 w 1845"/>
                <a:gd name="T9" fmla="*/ 1438 h 2463"/>
                <a:gd name="T10" fmla="*/ 1352 w 1845"/>
                <a:gd name="T11" fmla="*/ 955 h 2463"/>
                <a:gd name="T12" fmla="*/ 1839 w 1845"/>
                <a:gd name="T13" fmla="*/ 0 h 2463"/>
                <a:gd name="T14" fmla="*/ 1845 w 1845"/>
                <a:gd name="T15" fmla="*/ 0 h 2463"/>
                <a:gd name="T16" fmla="*/ 1845 w 1845"/>
                <a:gd name="T17" fmla="*/ 334 h 2463"/>
                <a:gd name="T18" fmla="*/ 1787 w 1845"/>
                <a:gd name="T19" fmla="*/ 1814 h 2463"/>
                <a:gd name="T20" fmla="*/ 900 w 1845"/>
                <a:gd name="T21" fmla="*/ 2463 h 2463"/>
                <a:gd name="T22" fmla="*/ 0 w 1845"/>
                <a:gd name="T23" fmla="*/ 2080 h 2463"/>
                <a:gd name="T24" fmla="*/ 0 w 1845"/>
                <a:gd name="T25" fmla="*/ 2073 h 2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45" h="2463">
                  <a:moveTo>
                    <a:pt x="0" y="2073"/>
                  </a:moveTo>
                  <a:cubicBezTo>
                    <a:pt x="311" y="1887"/>
                    <a:pt x="541" y="1770"/>
                    <a:pt x="863" y="1770"/>
                  </a:cubicBezTo>
                  <a:cubicBezTo>
                    <a:pt x="1145" y="1770"/>
                    <a:pt x="1267" y="1883"/>
                    <a:pt x="1484" y="1883"/>
                  </a:cubicBezTo>
                  <a:cubicBezTo>
                    <a:pt x="1594" y="1883"/>
                    <a:pt x="1624" y="1821"/>
                    <a:pt x="1624" y="1757"/>
                  </a:cubicBezTo>
                  <a:cubicBezTo>
                    <a:pt x="1624" y="1648"/>
                    <a:pt x="1553" y="1531"/>
                    <a:pt x="1505" y="1438"/>
                  </a:cubicBezTo>
                  <a:cubicBezTo>
                    <a:pt x="1413" y="1261"/>
                    <a:pt x="1352" y="1141"/>
                    <a:pt x="1352" y="955"/>
                  </a:cubicBezTo>
                  <a:cubicBezTo>
                    <a:pt x="1352" y="580"/>
                    <a:pt x="1663" y="363"/>
                    <a:pt x="1839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5" y="334"/>
                    <a:pt x="1845" y="334"/>
                    <a:pt x="1845" y="334"/>
                  </a:cubicBezTo>
                  <a:cubicBezTo>
                    <a:pt x="1845" y="628"/>
                    <a:pt x="1839" y="1490"/>
                    <a:pt x="1787" y="1814"/>
                  </a:cubicBezTo>
                  <a:cubicBezTo>
                    <a:pt x="1715" y="2258"/>
                    <a:pt x="1343" y="2463"/>
                    <a:pt x="900" y="2463"/>
                  </a:cubicBezTo>
                  <a:cubicBezTo>
                    <a:pt x="516" y="2463"/>
                    <a:pt x="264" y="2256"/>
                    <a:pt x="0" y="2080"/>
                  </a:cubicBezTo>
                  <a:cubicBezTo>
                    <a:pt x="0" y="2073"/>
                    <a:pt x="0" y="2073"/>
                    <a:pt x="0" y="20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0D7BC83D-202E-452B-90B7-CA3F1C425FA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4325" y="625475"/>
              <a:ext cx="95250" cy="139700"/>
            </a:xfrm>
            <a:custGeom>
              <a:avLst/>
              <a:gdLst>
                <a:gd name="T0" fmla="*/ 680 w 728"/>
                <a:gd name="T1" fmla="*/ 252 h 1058"/>
                <a:gd name="T2" fmla="*/ 406 w 728"/>
                <a:gd name="T3" fmla="*/ 140 h 1058"/>
                <a:gd name="T4" fmla="*/ 213 w 728"/>
                <a:gd name="T5" fmla="*/ 265 h 1058"/>
                <a:gd name="T6" fmla="*/ 728 w 728"/>
                <a:gd name="T7" fmla="*/ 752 h 1058"/>
                <a:gd name="T8" fmla="*/ 329 w 728"/>
                <a:gd name="T9" fmla="*/ 1058 h 1058"/>
                <a:gd name="T10" fmla="*/ 7 w 728"/>
                <a:gd name="T11" fmla="*/ 1005 h 1058"/>
                <a:gd name="T12" fmla="*/ 0 w 728"/>
                <a:gd name="T13" fmla="*/ 890 h 1058"/>
                <a:gd name="T14" fmla="*/ 7 w 728"/>
                <a:gd name="T15" fmla="*/ 780 h 1058"/>
                <a:gd name="T16" fmla="*/ 15 w 728"/>
                <a:gd name="T17" fmla="*/ 780 h 1058"/>
                <a:gd name="T18" fmla="*/ 342 w 728"/>
                <a:gd name="T19" fmla="*/ 914 h 1058"/>
                <a:gd name="T20" fmla="*/ 529 w 728"/>
                <a:gd name="T21" fmla="*/ 782 h 1058"/>
                <a:gd name="T22" fmla="*/ 20 w 728"/>
                <a:gd name="T23" fmla="*/ 297 h 1058"/>
                <a:gd name="T24" fmla="*/ 420 w 728"/>
                <a:gd name="T25" fmla="*/ 0 h 1058"/>
                <a:gd name="T26" fmla="*/ 687 w 728"/>
                <a:gd name="T27" fmla="*/ 40 h 1058"/>
                <a:gd name="T28" fmla="*/ 693 w 728"/>
                <a:gd name="T29" fmla="*/ 135 h 1058"/>
                <a:gd name="T30" fmla="*/ 687 w 728"/>
                <a:gd name="T31" fmla="*/ 252 h 1058"/>
                <a:gd name="T32" fmla="*/ 680 w 728"/>
                <a:gd name="T33" fmla="*/ 252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28" h="1058">
                  <a:moveTo>
                    <a:pt x="680" y="252"/>
                  </a:moveTo>
                  <a:cubicBezTo>
                    <a:pt x="643" y="191"/>
                    <a:pt x="555" y="140"/>
                    <a:pt x="406" y="140"/>
                  </a:cubicBezTo>
                  <a:cubicBezTo>
                    <a:pt x="295" y="140"/>
                    <a:pt x="213" y="174"/>
                    <a:pt x="213" y="265"/>
                  </a:cubicBezTo>
                  <a:cubicBezTo>
                    <a:pt x="213" y="471"/>
                    <a:pt x="728" y="432"/>
                    <a:pt x="728" y="752"/>
                  </a:cubicBezTo>
                  <a:cubicBezTo>
                    <a:pt x="728" y="938"/>
                    <a:pt x="594" y="1058"/>
                    <a:pt x="329" y="1058"/>
                  </a:cubicBezTo>
                  <a:cubicBezTo>
                    <a:pt x="199" y="1058"/>
                    <a:pt x="80" y="1038"/>
                    <a:pt x="7" y="1005"/>
                  </a:cubicBezTo>
                  <a:cubicBezTo>
                    <a:pt x="2" y="965"/>
                    <a:pt x="0" y="927"/>
                    <a:pt x="0" y="890"/>
                  </a:cubicBezTo>
                  <a:cubicBezTo>
                    <a:pt x="0" y="854"/>
                    <a:pt x="3" y="817"/>
                    <a:pt x="7" y="780"/>
                  </a:cubicBezTo>
                  <a:cubicBezTo>
                    <a:pt x="15" y="780"/>
                    <a:pt x="15" y="780"/>
                    <a:pt x="15" y="780"/>
                  </a:cubicBezTo>
                  <a:cubicBezTo>
                    <a:pt x="91" y="880"/>
                    <a:pt x="217" y="914"/>
                    <a:pt x="342" y="914"/>
                  </a:cubicBezTo>
                  <a:cubicBezTo>
                    <a:pt x="464" y="914"/>
                    <a:pt x="529" y="865"/>
                    <a:pt x="529" y="782"/>
                  </a:cubicBezTo>
                  <a:cubicBezTo>
                    <a:pt x="529" y="574"/>
                    <a:pt x="20" y="631"/>
                    <a:pt x="20" y="297"/>
                  </a:cubicBezTo>
                  <a:cubicBezTo>
                    <a:pt x="20" y="114"/>
                    <a:pt x="159" y="0"/>
                    <a:pt x="420" y="0"/>
                  </a:cubicBezTo>
                  <a:cubicBezTo>
                    <a:pt x="487" y="0"/>
                    <a:pt x="616" y="8"/>
                    <a:pt x="687" y="40"/>
                  </a:cubicBezTo>
                  <a:cubicBezTo>
                    <a:pt x="691" y="57"/>
                    <a:pt x="693" y="101"/>
                    <a:pt x="693" y="135"/>
                  </a:cubicBezTo>
                  <a:cubicBezTo>
                    <a:pt x="693" y="182"/>
                    <a:pt x="690" y="225"/>
                    <a:pt x="687" y="252"/>
                  </a:cubicBezTo>
                  <a:cubicBezTo>
                    <a:pt x="680" y="252"/>
                    <a:pt x="680" y="252"/>
                    <a:pt x="680" y="25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1" name="Freeform 8">
              <a:extLst>
                <a:ext uri="{FF2B5EF4-FFF2-40B4-BE49-F238E27FC236}">
                  <a16:creationId xmlns:a16="http://schemas.microsoft.com/office/drawing/2014/main" id="{3E9F1790-B178-4558-8464-3166A74E79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50850" y="627063"/>
              <a:ext cx="103188" cy="136525"/>
            </a:xfrm>
            <a:custGeom>
              <a:avLst/>
              <a:gdLst>
                <a:gd name="T0" fmla="*/ 507 w 792"/>
                <a:gd name="T1" fmla="*/ 879 h 1032"/>
                <a:gd name="T2" fmla="*/ 785 w 792"/>
                <a:gd name="T3" fmla="*/ 818 h 1032"/>
                <a:gd name="T4" fmla="*/ 792 w 792"/>
                <a:gd name="T5" fmla="*/ 818 h 1032"/>
                <a:gd name="T6" fmla="*/ 743 w 792"/>
                <a:gd name="T7" fmla="*/ 1032 h 1032"/>
                <a:gd name="T8" fmla="*/ 0 w 792"/>
                <a:gd name="T9" fmla="*/ 1032 h 1032"/>
                <a:gd name="T10" fmla="*/ 0 w 792"/>
                <a:gd name="T11" fmla="*/ 1025 h 1032"/>
                <a:gd name="T12" fmla="*/ 65 w 792"/>
                <a:gd name="T13" fmla="*/ 886 h 1032"/>
                <a:gd name="T14" fmla="*/ 65 w 792"/>
                <a:gd name="T15" fmla="*/ 306 h 1032"/>
                <a:gd name="T16" fmla="*/ 5 w 792"/>
                <a:gd name="T17" fmla="*/ 13 h 1032"/>
                <a:gd name="T18" fmla="*/ 5 w 792"/>
                <a:gd name="T19" fmla="*/ 5 h 1032"/>
                <a:gd name="T20" fmla="*/ 152 w 792"/>
                <a:gd name="T21" fmla="*/ 0 h 1032"/>
                <a:gd name="T22" fmla="*/ 327 w 792"/>
                <a:gd name="T23" fmla="*/ 6 h 1032"/>
                <a:gd name="T24" fmla="*/ 327 w 792"/>
                <a:gd name="T25" fmla="*/ 14 h 1032"/>
                <a:gd name="T26" fmla="*/ 255 w 792"/>
                <a:gd name="T27" fmla="*/ 306 h 1032"/>
                <a:gd name="T28" fmla="*/ 255 w 792"/>
                <a:gd name="T29" fmla="*/ 879 h 1032"/>
                <a:gd name="T30" fmla="*/ 507 w 792"/>
                <a:gd name="T31" fmla="*/ 879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92" h="1032">
                  <a:moveTo>
                    <a:pt x="507" y="879"/>
                  </a:moveTo>
                  <a:cubicBezTo>
                    <a:pt x="664" y="879"/>
                    <a:pt x="738" y="861"/>
                    <a:pt x="785" y="818"/>
                  </a:cubicBezTo>
                  <a:cubicBezTo>
                    <a:pt x="792" y="818"/>
                    <a:pt x="792" y="818"/>
                    <a:pt x="792" y="818"/>
                  </a:cubicBezTo>
                  <a:cubicBezTo>
                    <a:pt x="787" y="871"/>
                    <a:pt x="759" y="993"/>
                    <a:pt x="743" y="1032"/>
                  </a:cubicBezTo>
                  <a:cubicBezTo>
                    <a:pt x="0" y="1032"/>
                    <a:pt x="0" y="1032"/>
                    <a:pt x="0" y="1032"/>
                  </a:cubicBezTo>
                  <a:cubicBezTo>
                    <a:pt x="0" y="1025"/>
                    <a:pt x="0" y="1025"/>
                    <a:pt x="0" y="1025"/>
                  </a:cubicBezTo>
                  <a:cubicBezTo>
                    <a:pt x="44" y="997"/>
                    <a:pt x="65" y="973"/>
                    <a:pt x="65" y="886"/>
                  </a:cubicBezTo>
                  <a:cubicBezTo>
                    <a:pt x="65" y="306"/>
                    <a:pt x="65" y="306"/>
                    <a:pt x="65" y="306"/>
                  </a:cubicBezTo>
                  <a:cubicBezTo>
                    <a:pt x="65" y="108"/>
                    <a:pt x="65" y="58"/>
                    <a:pt x="5" y="13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4" y="2"/>
                    <a:pt x="87" y="0"/>
                    <a:pt x="152" y="0"/>
                  </a:cubicBezTo>
                  <a:cubicBezTo>
                    <a:pt x="227" y="0"/>
                    <a:pt x="294" y="2"/>
                    <a:pt x="327" y="6"/>
                  </a:cubicBezTo>
                  <a:cubicBezTo>
                    <a:pt x="327" y="14"/>
                    <a:pt x="327" y="14"/>
                    <a:pt x="327" y="14"/>
                  </a:cubicBezTo>
                  <a:cubicBezTo>
                    <a:pt x="257" y="66"/>
                    <a:pt x="255" y="108"/>
                    <a:pt x="255" y="306"/>
                  </a:cubicBezTo>
                  <a:cubicBezTo>
                    <a:pt x="255" y="879"/>
                    <a:pt x="255" y="879"/>
                    <a:pt x="255" y="879"/>
                  </a:cubicBezTo>
                  <a:cubicBezTo>
                    <a:pt x="507" y="879"/>
                    <a:pt x="507" y="879"/>
                    <a:pt x="507" y="8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  <p:sp>
          <p:nvSpPr>
            <p:cNvPr id="22" name="Freeform 9">
              <a:extLst>
                <a:ext uri="{FF2B5EF4-FFF2-40B4-BE49-F238E27FC236}">
                  <a16:creationId xmlns:a16="http://schemas.microsoft.com/office/drawing/2014/main" id="{E3016021-3D47-4DC4-ABD8-7A95AA2E2C2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76263" y="627063"/>
              <a:ext cx="131763" cy="138112"/>
            </a:xfrm>
            <a:custGeom>
              <a:avLst/>
              <a:gdLst>
                <a:gd name="T0" fmla="*/ 71 w 1004"/>
                <a:gd name="T1" fmla="*/ 305 h 1045"/>
                <a:gd name="T2" fmla="*/ 0 w 1004"/>
                <a:gd name="T3" fmla="*/ 14 h 1045"/>
                <a:gd name="T4" fmla="*/ 0 w 1004"/>
                <a:gd name="T5" fmla="*/ 6 h 1045"/>
                <a:gd name="T6" fmla="*/ 160 w 1004"/>
                <a:gd name="T7" fmla="*/ 0 h 1045"/>
                <a:gd name="T8" fmla="*/ 268 w 1004"/>
                <a:gd name="T9" fmla="*/ 2 h 1045"/>
                <a:gd name="T10" fmla="*/ 261 w 1004"/>
                <a:gd name="T11" fmla="*/ 305 h 1045"/>
                <a:gd name="T12" fmla="*/ 261 w 1004"/>
                <a:gd name="T13" fmla="*/ 651 h 1045"/>
                <a:gd name="T14" fmla="*/ 431 w 1004"/>
                <a:gd name="T15" fmla="*/ 879 h 1045"/>
                <a:gd name="T16" fmla="*/ 709 w 1004"/>
                <a:gd name="T17" fmla="*/ 793 h 1045"/>
                <a:gd name="T18" fmla="*/ 730 w 1004"/>
                <a:gd name="T19" fmla="*/ 730 h 1045"/>
                <a:gd name="T20" fmla="*/ 730 w 1004"/>
                <a:gd name="T21" fmla="*/ 309 h 1045"/>
                <a:gd name="T22" fmla="*/ 659 w 1004"/>
                <a:gd name="T23" fmla="*/ 14 h 1045"/>
                <a:gd name="T24" fmla="*/ 659 w 1004"/>
                <a:gd name="T25" fmla="*/ 6 h 1045"/>
                <a:gd name="T26" fmla="*/ 821 w 1004"/>
                <a:gd name="T27" fmla="*/ 0 h 1045"/>
                <a:gd name="T28" fmla="*/ 926 w 1004"/>
                <a:gd name="T29" fmla="*/ 2 h 1045"/>
                <a:gd name="T30" fmla="*/ 920 w 1004"/>
                <a:gd name="T31" fmla="*/ 306 h 1045"/>
                <a:gd name="T32" fmla="*/ 920 w 1004"/>
                <a:gd name="T33" fmla="*/ 784 h 1045"/>
                <a:gd name="T34" fmla="*/ 1004 w 1004"/>
                <a:gd name="T35" fmla="*/ 1027 h 1045"/>
                <a:gd name="T36" fmla="*/ 1004 w 1004"/>
                <a:gd name="T37" fmla="*/ 1032 h 1045"/>
                <a:gd name="T38" fmla="*/ 782 w 1004"/>
                <a:gd name="T39" fmla="*/ 1032 h 1045"/>
                <a:gd name="T40" fmla="*/ 744 w 1004"/>
                <a:gd name="T41" fmla="*/ 939 h 1045"/>
                <a:gd name="T42" fmla="*/ 387 w 1004"/>
                <a:gd name="T43" fmla="*/ 1045 h 1045"/>
                <a:gd name="T44" fmla="*/ 71 w 1004"/>
                <a:gd name="T45" fmla="*/ 736 h 1045"/>
                <a:gd name="T46" fmla="*/ 71 w 1004"/>
                <a:gd name="T47" fmla="*/ 305 h 1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04" h="1045">
                  <a:moveTo>
                    <a:pt x="71" y="305"/>
                  </a:moveTo>
                  <a:cubicBezTo>
                    <a:pt x="71" y="108"/>
                    <a:pt x="71" y="66"/>
                    <a:pt x="0" y="14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26" y="4"/>
                    <a:pt x="92" y="0"/>
                    <a:pt x="160" y="0"/>
                  </a:cubicBezTo>
                  <a:cubicBezTo>
                    <a:pt x="197" y="0"/>
                    <a:pt x="232" y="0"/>
                    <a:pt x="268" y="2"/>
                  </a:cubicBezTo>
                  <a:cubicBezTo>
                    <a:pt x="266" y="40"/>
                    <a:pt x="261" y="102"/>
                    <a:pt x="261" y="305"/>
                  </a:cubicBezTo>
                  <a:cubicBezTo>
                    <a:pt x="261" y="651"/>
                    <a:pt x="261" y="651"/>
                    <a:pt x="261" y="651"/>
                  </a:cubicBezTo>
                  <a:cubicBezTo>
                    <a:pt x="261" y="802"/>
                    <a:pt x="283" y="879"/>
                    <a:pt x="431" y="879"/>
                  </a:cubicBezTo>
                  <a:cubicBezTo>
                    <a:pt x="547" y="879"/>
                    <a:pt x="661" y="834"/>
                    <a:pt x="709" y="793"/>
                  </a:cubicBezTo>
                  <a:cubicBezTo>
                    <a:pt x="730" y="775"/>
                    <a:pt x="730" y="756"/>
                    <a:pt x="730" y="730"/>
                  </a:cubicBezTo>
                  <a:cubicBezTo>
                    <a:pt x="730" y="309"/>
                    <a:pt x="730" y="309"/>
                    <a:pt x="730" y="309"/>
                  </a:cubicBezTo>
                  <a:cubicBezTo>
                    <a:pt x="730" y="108"/>
                    <a:pt x="730" y="67"/>
                    <a:pt x="659" y="14"/>
                  </a:cubicBezTo>
                  <a:cubicBezTo>
                    <a:pt x="659" y="6"/>
                    <a:pt x="659" y="6"/>
                    <a:pt x="659" y="6"/>
                  </a:cubicBezTo>
                  <a:cubicBezTo>
                    <a:pt x="684" y="4"/>
                    <a:pt x="751" y="0"/>
                    <a:pt x="821" y="0"/>
                  </a:cubicBezTo>
                  <a:cubicBezTo>
                    <a:pt x="856" y="0"/>
                    <a:pt x="890" y="0"/>
                    <a:pt x="926" y="2"/>
                  </a:cubicBezTo>
                  <a:cubicBezTo>
                    <a:pt x="925" y="40"/>
                    <a:pt x="920" y="102"/>
                    <a:pt x="920" y="306"/>
                  </a:cubicBezTo>
                  <a:cubicBezTo>
                    <a:pt x="920" y="784"/>
                    <a:pt x="920" y="784"/>
                    <a:pt x="920" y="784"/>
                  </a:cubicBezTo>
                  <a:cubicBezTo>
                    <a:pt x="920" y="871"/>
                    <a:pt x="930" y="979"/>
                    <a:pt x="1004" y="1027"/>
                  </a:cubicBezTo>
                  <a:cubicBezTo>
                    <a:pt x="1004" y="1032"/>
                    <a:pt x="1004" y="1032"/>
                    <a:pt x="1004" y="1032"/>
                  </a:cubicBezTo>
                  <a:cubicBezTo>
                    <a:pt x="782" y="1032"/>
                    <a:pt x="782" y="1032"/>
                    <a:pt x="782" y="1032"/>
                  </a:cubicBezTo>
                  <a:cubicBezTo>
                    <a:pt x="765" y="1014"/>
                    <a:pt x="749" y="960"/>
                    <a:pt x="744" y="939"/>
                  </a:cubicBezTo>
                  <a:cubicBezTo>
                    <a:pt x="639" y="1009"/>
                    <a:pt x="530" y="1045"/>
                    <a:pt x="387" y="1045"/>
                  </a:cubicBezTo>
                  <a:cubicBezTo>
                    <a:pt x="145" y="1045"/>
                    <a:pt x="71" y="926"/>
                    <a:pt x="71" y="736"/>
                  </a:cubicBezTo>
                  <a:cubicBezTo>
                    <a:pt x="71" y="305"/>
                    <a:pt x="71" y="305"/>
                    <a:pt x="71" y="3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2309651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 – lite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098BC990-E3F0-4969-A62C-2B2DAB821C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06002" y="1014582"/>
            <a:ext cx="1157616" cy="5849336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43488" h="5849336">
                <a:moveTo>
                  <a:pt x="0" y="5843418"/>
                </a:moveTo>
                <a:lnTo>
                  <a:pt x="1538565" y="0"/>
                </a:lnTo>
                <a:cubicBezTo>
                  <a:pt x="1544726" y="26931"/>
                  <a:pt x="1543742" y="13381"/>
                  <a:pt x="1542758" y="49836"/>
                </a:cubicBezTo>
                <a:lnTo>
                  <a:pt x="314033" y="5849336"/>
                </a:lnTo>
                <a:lnTo>
                  <a:pt x="0" y="584341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2E0A6B9-3A25-4D77-BE60-0156198942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220722" y="1108695"/>
            <a:ext cx="925497" cy="5749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33996" h="5749305">
                <a:moveTo>
                  <a:pt x="0" y="5749305"/>
                </a:moveTo>
                <a:lnTo>
                  <a:pt x="1231615" y="0"/>
                </a:lnTo>
                <a:cubicBezTo>
                  <a:pt x="1232409" y="1916435"/>
                  <a:pt x="1233202" y="3832870"/>
                  <a:pt x="1233996" y="5749305"/>
                </a:cubicBezTo>
                <a:lnTo>
                  <a:pt x="0" y="5749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720000" bIns="165600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14" name="Rubrik 1">
            <a:extLst>
              <a:ext uri="{FF2B5EF4-FFF2-40B4-BE49-F238E27FC236}">
                <a16:creationId xmlns:a16="http://schemas.microsoft.com/office/drawing/2014/main" id="{74DDC08D-FA75-4863-947C-517F8BA91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40" y="1250480"/>
            <a:ext cx="7397165" cy="8801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5" name="Platshållare för innehåll 2">
            <a:extLst>
              <a:ext uri="{FF2B5EF4-FFF2-40B4-BE49-F238E27FC236}">
                <a16:creationId xmlns:a16="http://schemas.microsoft.com/office/drawing/2014/main" id="{180675CF-18A0-44DC-94A7-B0DBF8A481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0" y="2397441"/>
            <a:ext cx="7397165" cy="36485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2616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l – 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1">
            <a:extLst>
              <a:ext uri="{FF2B5EF4-FFF2-40B4-BE49-F238E27FC236}">
                <a16:creationId xmlns:a16="http://schemas.microsoft.com/office/drawing/2014/main" id="{DAD75157-2CF5-43DE-9D1C-3B451B4BA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541" y="1250480"/>
            <a:ext cx="3876041" cy="8801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8498AC19-0878-4078-B419-F210CA38C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541" y="2397441"/>
            <a:ext cx="3876041" cy="364851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CE9043C6-E2E5-4AA6-A0D7-6300411D800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31758" y="0"/>
            <a:ext cx="4912242" cy="6892305"/>
          </a:xfrm>
          <a:custGeom>
            <a:avLst/>
            <a:gdLst>
              <a:gd name="connsiteX0" fmla="*/ 0 w 1233996"/>
              <a:gd name="connsiteY0" fmla="*/ 5825504 h 5825504"/>
              <a:gd name="connsiteX1" fmla="*/ 1233996 w 1233996"/>
              <a:gd name="connsiteY1" fmla="*/ 0 h 5825504"/>
              <a:gd name="connsiteX2" fmla="*/ 1233996 w 1233996"/>
              <a:gd name="connsiteY2" fmla="*/ 5825504 h 5825504"/>
              <a:gd name="connsiteX3" fmla="*/ 0 w 1233996"/>
              <a:gd name="connsiteY3" fmla="*/ 5825504 h 5825504"/>
              <a:gd name="connsiteX0" fmla="*/ 0 w 1260190"/>
              <a:gd name="connsiteY0" fmla="*/ 5715967 h 5715967"/>
              <a:gd name="connsiteX1" fmla="*/ 1260190 w 1260190"/>
              <a:gd name="connsiteY1" fmla="*/ 0 h 5715967"/>
              <a:gd name="connsiteX2" fmla="*/ 1233996 w 1260190"/>
              <a:gd name="connsiteY2" fmla="*/ 5715967 h 5715967"/>
              <a:gd name="connsiteX3" fmla="*/ 0 w 1260190"/>
              <a:gd name="connsiteY3" fmla="*/ 5715967 h 5715967"/>
              <a:gd name="connsiteX0" fmla="*/ 0 w 1233996"/>
              <a:gd name="connsiteY0" fmla="*/ 5749305 h 5749305"/>
              <a:gd name="connsiteX1" fmla="*/ 1231615 w 1233996"/>
              <a:gd name="connsiteY1" fmla="*/ 0 h 5749305"/>
              <a:gd name="connsiteX2" fmla="*/ 1233996 w 1233996"/>
              <a:gd name="connsiteY2" fmla="*/ 5749305 h 5749305"/>
              <a:gd name="connsiteX3" fmla="*/ 0 w 1233996"/>
              <a:gd name="connsiteY3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5749305 h 5749305"/>
              <a:gd name="connsiteX1" fmla="*/ 1071872 w 1233996"/>
              <a:gd name="connsiteY1" fmla="*/ 772060 h 5749305"/>
              <a:gd name="connsiteX2" fmla="*/ 1231615 w 1233996"/>
              <a:gd name="connsiteY2" fmla="*/ 0 h 5749305"/>
              <a:gd name="connsiteX3" fmla="*/ 1233996 w 1233996"/>
              <a:gd name="connsiteY3" fmla="*/ 5749305 h 5749305"/>
              <a:gd name="connsiteX4" fmla="*/ 0 w 1233996"/>
              <a:gd name="connsiteY4" fmla="*/ 5749305 h 5749305"/>
              <a:gd name="connsiteX0" fmla="*/ 0 w 1233996"/>
              <a:gd name="connsiteY0" fmla="*/ 6868391 h 6868391"/>
              <a:gd name="connsiteX1" fmla="*/ 241323 w 1233996"/>
              <a:gd name="connsiteY1" fmla="*/ 0 h 6868391"/>
              <a:gd name="connsiteX2" fmla="*/ 1231615 w 1233996"/>
              <a:gd name="connsiteY2" fmla="*/ 1119086 h 6868391"/>
              <a:gd name="connsiteX3" fmla="*/ 1233996 w 1233996"/>
              <a:gd name="connsiteY3" fmla="*/ 6868391 h 6868391"/>
              <a:gd name="connsiteX4" fmla="*/ 0 w 1233996"/>
              <a:gd name="connsiteY4" fmla="*/ 6868391 h 6868391"/>
              <a:gd name="connsiteX0" fmla="*/ 0 w 1235763"/>
              <a:gd name="connsiteY0" fmla="*/ 6892305 h 6892305"/>
              <a:gd name="connsiteX1" fmla="*/ 241323 w 1235763"/>
              <a:gd name="connsiteY1" fmla="*/ 23914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39480 w 1235763"/>
              <a:gd name="connsiteY1" fmla="*/ 2153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11023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  <a:gd name="connsiteX0" fmla="*/ 0 w 1235763"/>
              <a:gd name="connsiteY0" fmla="*/ 6892305 h 6892305"/>
              <a:gd name="connsiteX1" fmla="*/ 245582 w 1235763"/>
              <a:gd name="connsiteY1" fmla="*/ 3880 h 6892305"/>
              <a:gd name="connsiteX2" fmla="*/ 1235637 w 1235763"/>
              <a:gd name="connsiteY2" fmla="*/ 0 h 6892305"/>
              <a:gd name="connsiteX3" fmla="*/ 1233996 w 1235763"/>
              <a:gd name="connsiteY3" fmla="*/ 6892305 h 6892305"/>
              <a:gd name="connsiteX4" fmla="*/ 0 w 1235763"/>
              <a:gd name="connsiteY4" fmla="*/ 6892305 h 6892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35763" h="6892305">
                <a:moveTo>
                  <a:pt x="0" y="6892305"/>
                </a:moveTo>
                <a:lnTo>
                  <a:pt x="245582" y="3880"/>
                </a:lnTo>
                <a:cubicBezTo>
                  <a:pt x="577634" y="-3298"/>
                  <a:pt x="903585" y="7178"/>
                  <a:pt x="1235637" y="0"/>
                </a:cubicBezTo>
                <a:cubicBezTo>
                  <a:pt x="1236431" y="1916435"/>
                  <a:pt x="1233202" y="4975870"/>
                  <a:pt x="1233996" y="6892305"/>
                </a:cubicBezTo>
                <a:lnTo>
                  <a:pt x="0" y="6892305"/>
                </a:lnTo>
                <a:close/>
              </a:path>
            </a:pathLst>
          </a:cu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lIns="0" tIns="133200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00">
                <a:solidFill>
                  <a:schemeClr val="tx1"/>
                </a:solidFill>
              </a:defRPr>
            </a:lvl1pPr>
          </a:lstStyle>
          <a:p>
            <a:r>
              <a:rPr lang="sv-SE"/>
              <a:t>.</a:t>
            </a:r>
          </a:p>
        </p:txBody>
      </p:sp>
      <p:sp>
        <p:nvSpPr>
          <p:cNvPr id="12" name="Platshållare för text 8">
            <a:extLst>
              <a:ext uri="{FF2B5EF4-FFF2-40B4-BE49-F238E27FC236}">
                <a16:creationId xmlns:a16="http://schemas.microsoft.com/office/drawing/2014/main" id="{CED43F73-AACE-4B41-ADE8-E82A3E3CE29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76998" y="-36999"/>
            <a:ext cx="1350115" cy="6898263"/>
          </a:xfrm>
          <a:custGeom>
            <a:avLst/>
            <a:gdLst>
              <a:gd name="connsiteX0" fmla="*/ 0 w 1533233"/>
              <a:gd name="connsiteY0" fmla="*/ 6008703 h 6008703"/>
              <a:gd name="connsiteX1" fmla="*/ 1533233 w 1533233"/>
              <a:gd name="connsiteY1" fmla="*/ 0 h 6008703"/>
              <a:gd name="connsiteX2" fmla="*/ 1533233 w 1533233"/>
              <a:gd name="connsiteY2" fmla="*/ 6008703 h 6008703"/>
              <a:gd name="connsiteX3" fmla="*/ 0 w 1533233"/>
              <a:gd name="connsiteY3" fmla="*/ 6008703 h 6008703"/>
              <a:gd name="connsiteX0" fmla="*/ 0 w 1533233"/>
              <a:gd name="connsiteY0" fmla="*/ 6008703 h 6014621"/>
              <a:gd name="connsiteX1" fmla="*/ 1533233 w 1533233"/>
              <a:gd name="connsiteY1" fmla="*/ 0 h 6014621"/>
              <a:gd name="connsiteX2" fmla="*/ 314033 w 1533233"/>
              <a:gd name="connsiteY2" fmla="*/ 6014621 h 6014621"/>
              <a:gd name="connsiteX3" fmla="*/ 0 w 1533233"/>
              <a:gd name="connsiteY3" fmla="*/ 6008703 h 6014621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314033 w 1538565"/>
              <a:gd name="connsiteY2" fmla="*/ 5849336 h 5849336"/>
              <a:gd name="connsiteX3" fmla="*/ 0 w 1538565"/>
              <a:gd name="connsiteY3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492752 w 1538565"/>
              <a:gd name="connsiteY2" fmla="*/ 216524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42759"/>
              <a:gd name="connsiteY0" fmla="*/ 5843418 h 5849336"/>
              <a:gd name="connsiteX1" fmla="*/ 1538565 w 1542759"/>
              <a:gd name="connsiteY1" fmla="*/ 0 h 5849336"/>
              <a:gd name="connsiteX2" fmla="*/ 1542759 w 1542759"/>
              <a:gd name="connsiteY2" fmla="*/ 54599 h 5849336"/>
              <a:gd name="connsiteX3" fmla="*/ 314033 w 1542759"/>
              <a:gd name="connsiteY3" fmla="*/ 5849336 h 5849336"/>
              <a:gd name="connsiteX4" fmla="*/ 0 w 1542759"/>
              <a:gd name="connsiteY4" fmla="*/ 5843418 h 5849336"/>
              <a:gd name="connsiteX0" fmla="*/ 0 w 1538565"/>
              <a:gd name="connsiteY0" fmla="*/ 5843418 h 5849336"/>
              <a:gd name="connsiteX1" fmla="*/ 1538565 w 1538565"/>
              <a:gd name="connsiteY1" fmla="*/ 0 h 5849336"/>
              <a:gd name="connsiteX2" fmla="*/ 1535615 w 1538565"/>
              <a:gd name="connsiteY2" fmla="*/ 56980 h 5849336"/>
              <a:gd name="connsiteX3" fmla="*/ 314033 w 1538565"/>
              <a:gd name="connsiteY3" fmla="*/ 5849336 h 5849336"/>
              <a:gd name="connsiteX4" fmla="*/ 0 w 1538565"/>
              <a:gd name="connsiteY4" fmla="*/ 5843418 h 5849336"/>
              <a:gd name="connsiteX0" fmla="*/ 0 w 1578477"/>
              <a:gd name="connsiteY0" fmla="*/ 5843418 h 5849336"/>
              <a:gd name="connsiteX1" fmla="*/ 1538565 w 1578477"/>
              <a:gd name="connsiteY1" fmla="*/ 0 h 5849336"/>
              <a:gd name="connsiteX2" fmla="*/ 1578477 w 1578477"/>
              <a:gd name="connsiteY2" fmla="*/ 87937 h 5849336"/>
              <a:gd name="connsiteX3" fmla="*/ 314033 w 1578477"/>
              <a:gd name="connsiteY3" fmla="*/ 5849336 h 5849336"/>
              <a:gd name="connsiteX4" fmla="*/ 0 w 1578477"/>
              <a:gd name="connsiteY4" fmla="*/ 5843418 h 5849336"/>
              <a:gd name="connsiteX0" fmla="*/ 0 w 1578502"/>
              <a:gd name="connsiteY0" fmla="*/ 5843418 h 5849336"/>
              <a:gd name="connsiteX1" fmla="*/ 1538565 w 1578502"/>
              <a:gd name="connsiteY1" fmla="*/ 0 h 5849336"/>
              <a:gd name="connsiteX2" fmla="*/ 1578477 w 1578502"/>
              <a:gd name="connsiteY2" fmla="*/ 87937 h 5849336"/>
              <a:gd name="connsiteX3" fmla="*/ 314033 w 1578502"/>
              <a:gd name="connsiteY3" fmla="*/ 5849336 h 5849336"/>
              <a:gd name="connsiteX4" fmla="*/ 0 w 1578502"/>
              <a:gd name="connsiteY4" fmla="*/ 5843418 h 5849336"/>
              <a:gd name="connsiteX0" fmla="*/ 0 w 1543111"/>
              <a:gd name="connsiteY0" fmla="*/ 5843418 h 5849336"/>
              <a:gd name="connsiteX1" fmla="*/ 1538565 w 1543111"/>
              <a:gd name="connsiteY1" fmla="*/ 0 h 5849336"/>
              <a:gd name="connsiteX2" fmla="*/ 1530852 w 1543111"/>
              <a:gd name="connsiteY2" fmla="*/ 83174 h 5849336"/>
              <a:gd name="connsiteX3" fmla="*/ 314033 w 1543111"/>
              <a:gd name="connsiteY3" fmla="*/ 5849336 h 5849336"/>
              <a:gd name="connsiteX4" fmla="*/ 0 w 1543111"/>
              <a:gd name="connsiteY4" fmla="*/ 5843418 h 5849336"/>
              <a:gd name="connsiteX0" fmla="*/ 0 w 1540225"/>
              <a:gd name="connsiteY0" fmla="*/ 5843418 h 5849336"/>
              <a:gd name="connsiteX1" fmla="*/ 1538565 w 1540225"/>
              <a:gd name="connsiteY1" fmla="*/ 0 h 5849336"/>
              <a:gd name="connsiteX2" fmla="*/ 1530852 w 1540225"/>
              <a:gd name="connsiteY2" fmla="*/ 83174 h 5849336"/>
              <a:gd name="connsiteX3" fmla="*/ 314033 w 1540225"/>
              <a:gd name="connsiteY3" fmla="*/ 5849336 h 5849336"/>
              <a:gd name="connsiteX4" fmla="*/ 0 w 1540225"/>
              <a:gd name="connsiteY4" fmla="*/ 5843418 h 5849336"/>
              <a:gd name="connsiteX0" fmla="*/ 0 w 1545425"/>
              <a:gd name="connsiteY0" fmla="*/ 5843418 h 5849336"/>
              <a:gd name="connsiteX1" fmla="*/ 1538565 w 1545425"/>
              <a:gd name="connsiteY1" fmla="*/ 0 h 5849336"/>
              <a:gd name="connsiteX2" fmla="*/ 1545139 w 1545425"/>
              <a:gd name="connsiteY2" fmla="*/ 80793 h 5849336"/>
              <a:gd name="connsiteX3" fmla="*/ 314033 w 1545425"/>
              <a:gd name="connsiteY3" fmla="*/ 5849336 h 5849336"/>
              <a:gd name="connsiteX4" fmla="*/ 0 w 1545425"/>
              <a:gd name="connsiteY4" fmla="*/ 5843418 h 5849336"/>
              <a:gd name="connsiteX0" fmla="*/ 0 w 1543488"/>
              <a:gd name="connsiteY0" fmla="*/ 5843418 h 5849336"/>
              <a:gd name="connsiteX1" fmla="*/ 1538565 w 1543488"/>
              <a:gd name="connsiteY1" fmla="*/ 0 h 5849336"/>
              <a:gd name="connsiteX2" fmla="*/ 1542758 w 1543488"/>
              <a:gd name="connsiteY2" fmla="*/ 49836 h 5849336"/>
              <a:gd name="connsiteX3" fmla="*/ 314033 w 1543488"/>
              <a:gd name="connsiteY3" fmla="*/ 5849336 h 5849336"/>
              <a:gd name="connsiteX4" fmla="*/ 0 w 1543488"/>
              <a:gd name="connsiteY4" fmla="*/ 5843418 h 5849336"/>
              <a:gd name="connsiteX0" fmla="*/ 0 w 1547499"/>
              <a:gd name="connsiteY0" fmla="*/ 6878649 h 6884567"/>
              <a:gd name="connsiteX1" fmla="*/ 1545097 w 1547499"/>
              <a:gd name="connsiteY1" fmla="*/ 0 h 6884567"/>
              <a:gd name="connsiteX2" fmla="*/ 1542758 w 1547499"/>
              <a:gd name="connsiteY2" fmla="*/ 1085067 h 6884567"/>
              <a:gd name="connsiteX3" fmla="*/ 314033 w 1547499"/>
              <a:gd name="connsiteY3" fmla="*/ 6884567 h 6884567"/>
              <a:gd name="connsiteX4" fmla="*/ 0 w 1547499"/>
              <a:gd name="connsiteY4" fmla="*/ 6878649 h 6884567"/>
              <a:gd name="connsiteX0" fmla="*/ 0 w 1565663"/>
              <a:gd name="connsiteY0" fmla="*/ 6878649 h 6884567"/>
              <a:gd name="connsiteX1" fmla="*/ 1545097 w 1565663"/>
              <a:gd name="connsiteY1" fmla="*/ 0 h 6884567"/>
              <a:gd name="connsiteX2" fmla="*/ 1565618 w 1565663"/>
              <a:gd name="connsiteY2" fmla="*/ 20444 h 6884567"/>
              <a:gd name="connsiteX3" fmla="*/ 314033 w 1565663"/>
              <a:gd name="connsiteY3" fmla="*/ 6884567 h 6884567"/>
              <a:gd name="connsiteX4" fmla="*/ 0 w 1565663"/>
              <a:gd name="connsiteY4" fmla="*/ 6878649 h 6884567"/>
              <a:gd name="connsiteX0" fmla="*/ 0 w 1565663"/>
              <a:gd name="connsiteY0" fmla="*/ 6878649 h 6887833"/>
              <a:gd name="connsiteX1" fmla="*/ 1545097 w 1565663"/>
              <a:gd name="connsiteY1" fmla="*/ 0 h 6887833"/>
              <a:gd name="connsiteX2" fmla="*/ 1565618 w 1565663"/>
              <a:gd name="connsiteY2" fmla="*/ 20444 h 6887833"/>
              <a:gd name="connsiteX3" fmla="*/ 349955 w 1565663"/>
              <a:gd name="connsiteY3" fmla="*/ 6887833 h 6887833"/>
              <a:gd name="connsiteX4" fmla="*/ 0 w 1565663"/>
              <a:gd name="connsiteY4" fmla="*/ 6878649 h 6887833"/>
              <a:gd name="connsiteX0" fmla="*/ 0 w 1545179"/>
              <a:gd name="connsiteY0" fmla="*/ 6878649 h 6887833"/>
              <a:gd name="connsiteX1" fmla="*/ 1545097 w 1545179"/>
              <a:gd name="connsiteY1" fmla="*/ 0 h 6887833"/>
              <a:gd name="connsiteX2" fmla="*/ 1210984 w 1545179"/>
              <a:gd name="connsiteY2" fmla="*/ 27397 h 6887833"/>
              <a:gd name="connsiteX3" fmla="*/ 349955 w 1545179"/>
              <a:gd name="connsiteY3" fmla="*/ 6887833 h 6887833"/>
              <a:gd name="connsiteX4" fmla="*/ 0 w 1545179"/>
              <a:gd name="connsiteY4" fmla="*/ 6878649 h 6887833"/>
              <a:gd name="connsiteX0" fmla="*/ 0 w 1451337"/>
              <a:gd name="connsiteY0" fmla="*/ 6868218 h 6877402"/>
              <a:gd name="connsiteX1" fmla="*/ 1451223 w 1451337"/>
              <a:gd name="connsiteY1" fmla="*/ 0 h 6877402"/>
              <a:gd name="connsiteX2" fmla="*/ 1210984 w 1451337"/>
              <a:gd name="connsiteY2" fmla="*/ 16966 h 6877402"/>
              <a:gd name="connsiteX3" fmla="*/ 349955 w 1451337"/>
              <a:gd name="connsiteY3" fmla="*/ 6877402 h 6877402"/>
              <a:gd name="connsiteX4" fmla="*/ 0 w 1451337"/>
              <a:gd name="connsiteY4" fmla="*/ 6868218 h 6877402"/>
              <a:gd name="connsiteX0" fmla="*/ 0 w 1336699"/>
              <a:gd name="connsiteY0" fmla="*/ 6868218 h 6877402"/>
              <a:gd name="connsiteX1" fmla="*/ 1336488 w 1336699"/>
              <a:gd name="connsiteY1" fmla="*/ 0 h 6877402"/>
              <a:gd name="connsiteX2" fmla="*/ 1210984 w 1336699"/>
              <a:gd name="connsiteY2" fmla="*/ 16966 h 6877402"/>
              <a:gd name="connsiteX3" fmla="*/ 349955 w 1336699"/>
              <a:gd name="connsiteY3" fmla="*/ 6877402 h 6877402"/>
              <a:gd name="connsiteX4" fmla="*/ 0 w 1336699"/>
              <a:gd name="connsiteY4" fmla="*/ 6868218 h 6877402"/>
              <a:gd name="connsiteX0" fmla="*/ 0 w 1357531"/>
              <a:gd name="connsiteY0" fmla="*/ 6865162 h 6874346"/>
              <a:gd name="connsiteX1" fmla="*/ 1357349 w 1357531"/>
              <a:gd name="connsiteY1" fmla="*/ 421 h 6874346"/>
              <a:gd name="connsiteX2" fmla="*/ 1210984 w 1357531"/>
              <a:gd name="connsiteY2" fmla="*/ 13910 h 6874346"/>
              <a:gd name="connsiteX3" fmla="*/ 349955 w 1357531"/>
              <a:gd name="connsiteY3" fmla="*/ 6874346 h 6874346"/>
              <a:gd name="connsiteX4" fmla="*/ 0 w 1357531"/>
              <a:gd name="connsiteY4" fmla="*/ 6865162 h 6874346"/>
              <a:gd name="connsiteX0" fmla="*/ 0 w 1358108"/>
              <a:gd name="connsiteY0" fmla="*/ 6865162 h 6874346"/>
              <a:gd name="connsiteX1" fmla="*/ 1357349 w 1358108"/>
              <a:gd name="connsiteY1" fmla="*/ 421 h 6874346"/>
              <a:gd name="connsiteX2" fmla="*/ 1329196 w 1358108"/>
              <a:gd name="connsiteY2" fmla="*/ 13910 h 6874346"/>
              <a:gd name="connsiteX3" fmla="*/ 349955 w 1358108"/>
              <a:gd name="connsiteY3" fmla="*/ 6874346 h 6874346"/>
              <a:gd name="connsiteX4" fmla="*/ 0 w 1358108"/>
              <a:gd name="connsiteY4" fmla="*/ 6865162 h 6874346"/>
              <a:gd name="connsiteX0" fmla="*/ 0 w 1443939"/>
              <a:gd name="connsiteY0" fmla="*/ 6867961 h 6877145"/>
              <a:gd name="connsiteX1" fmla="*/ 1357349 w 1443939"/>
              <a:gd name="connsiteY1" fmla="*/ 3220 h 6877145"/>
              <a:gd name="connsiteX2" fmla="*/ 1443931 w 1443939"/>
              <a:gd name="connsiteY2" fmla="*/ 13233 h 6877145"/>
              <a:gd name="connsiteX3" fmla="*/ 349955 w 1443939"/>
              <a:gd name="connsiteY3" fmla="*/ 6877145 h 6877145"/>
              <a:gd name="connsiteX4" fmla="*/ 0 w 1443939"/>
              <a:gd name="connsiteY4" fmla="*/ 6867961 h 6877145"/>
              <a:gd name="connsiteX0" fmla="*/ 0 w 1443933"/>
              <a:gd name="connsiteY0" fmla="*/ 6867961 h 6877145"/>
              <a:gd name="connsiteX1" fmla="*/ 1190462 w 1443933"/>
              <a:gd name="connsiteY1" fmla="*/ 3220 h 6877145"/>
              <a:gd name="connsiteX2" fmla="*/ 1443931 w 1443933"/>
              <a:gd name="connsiteY2" fmla="*/ 13233 h 6877145"/>
              <a:gd name="connsiteX3" fmla="*/ 349955 w 1443933"/>
              <a:gd name="connsiteY3" fmla="*/ 6877145 h 6877145"/>
              <a:gd name="connsiteX4" fmla="*/ 0 w 1443933"/>
              <a:gd name="connsiteY4" fmla="*/ 6867961 h 6877145"/>
              <a:gd name="connsiteX0" fmla="*/ 0 w 1332678"/>
              <a:gd name="connsiteY0" fmla="*/ 6882794 h 6891978"/>
              <a:gd name="connsiteX1" fmla="*/ 1190462 w 1332678"/>
              <a:gd name="connsiteY1" fmla="*/ 18053 h 6891978"/>
              <a:gd name="connsiteX2" fmla="*/ 1332673 w 1332678"/>
              <a:gd name="connsiteY2" fmla="*/ 10682 h 6891978"/>
              <a:gd name="connsiteX3" fmla="*/ 349955 w 1332678"/>
              <a:gd name="connsiteY3" fmla="*/ 6891978 h 6891978"/>
              <a:gd name="connsiteX4" fmla="*/ 0 w 1332678"/>
              <a:gd name="connsiteY4" fmla="*/ 6882794 h 6891978"/>
              <a:gd name="connsiteX0" fmla="*/ 0 w 1350062"/>
              <a:gd name="connsiteY0" fmla="*/ 6882794 h 6891978"/>
              <a:gd name="connsiteX1" fmla="*/ 1190462 w 1350062"/>
              <a:gd name="connsiteY1" fmla="*/ 18053 h 6891978"/>
              <a:gd name="connsiteX2" fmla="*/ 1350058 w 1350062"/>
              <a:gd name="connsiteY2" fmla="*/ 10682 h 6891978"/>
              <a:gd name="connsiteX3" fmla="*/ 349955 w 1350062"/>
              <a:gd name="connsiteY3" fmla="*/ 6891978 h 6891978"/>
              <a:gd name="connsiteX4" fmla="*/ 0 w 1350062"/>
              <a:gd name="connsiteY4" fmla="*/ 6882794 h 6891978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49955 w 1350115"/>
              <a:gd name="connsiteY3" fmla="*/ 6898263 h 6898263"/>
              <a:gd name="connsiteX4" fmla="*/ 0 w 1350115"/>
              <a:gd name="connsiteY4" fmla="*/ 6889079 h 6898263"/>
              <a:gd name="connsiteX0" fmla="*/ 0 w 1350115"/>
              <a:gd name="connsiteY0" fmla="*/ 6889079 h 6898263"/>
              <a:gd name="connsiteX1" fmla="*/ 1333011 w 1350115"/>
              <a:gd name="connsiteY1" fmla="*/ 0 h 6898263"/>
              <a:gd name="connsiteX2" fmla="*/ 1350058 w 1350115"/>
              <a:gd name="connsiteY2" fmla="*/ 16967 h 6898263"/>
              <a:gd name="connsiteX3" fmla="*/ 395153 w 1350115"/>
              <a:gd name="connsiteY3" fmla="*/ 6898263 h 6898263"/>
              <a:gd name="connsiteX4" fmla="*/ 0 w 1350115"/>
              <a:gd name="connsiteY4" fmla="*/ 6889079 h 6898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0115" h="6898263">
                <a:moveTo>
                  <a:pt x="0" y="6889079"/>
                </a:moveTo>
                <a:lnTo>
                  <a:pt x="1333011" y="0"/>
                </a:lnTo>
                <a:cubicBezTo>
                  <a:pt x="1339172" y="26931"/>
                  <a:pt x="1351042" y="-19488"/>
                  <a:pt x="1350058" y="16967"/>
                </a:cubicBezTo>
                <a:lnTo>
                  <a:pt x="395153" y="6898263"/>
                </a:lnTo>
                <a:lnTo>
                  <a:pt x="0" y="6889079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/>
          <a:lstStyle>
            <a:lvl1pPr marL="0" indent="0">
              <a:buNone/>
              <a:defRPr sz="100"/>
            </a:lvl1pPr>
          </a:lstStyle>
          <a:p>
            <a:pPr lvl="0"/>
            <a:r>
              <a:rPr lang="sv-SE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70430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5D002A85-B127-475E-ADC4-27F8DC22C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304" y="800101"/>
            <a:ext cx="7886700" cy="880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8FD374E-AE23-4243-BB8A-E206234C66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304" y="1960708"/>
            <a:ext cx="78867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5" name="Bildobjekt 4" descr="SLU:s logotyp.">
            <a:extLst>
              <a:ext uri="{FF2B5EF4-FFF2-40B4-BE49-F238E27FC236}">
                <a16:creationId xmlns:a16="http://schemas.microsoft.com/office/drawing/2014/main" id="{51106C23-B2A6-4EC9-9176-4398EC6F8C02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072" y="258978"/>
            <a:ext cx="503569" cy="50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2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90" r:id="rId12"/>
    <p:sldLayoutId id="2147483685" r:id="rId13"/>
    <p:sldLayoutId id="2147483686" r:id="rId14"/>
    <p:sldLayoutId id="2147483684" r:id="rId15"/>
    <p:sldLayoutId id="2147483687" r:id="rId16"/>
    <p:sldLayoutId id="2147483688" r:id="rId17"/>
    <p:sldLayoutId id="2147483689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  <p:sldLayoutId id="2147483710" r:id="rId26"/>
    <p:sldLayoutId id="2147483781" r:id="rId27"/>
    <p:sldLayoutId id="2147483782" r:id="rId28"/>
    <p:sldLayoutId id="2147483783" r:id="rId29"/>
    <p:sldLayoutId id="2147483784" r:id="rId30"/>
    <p:sldLayoutId id="2147483785" r:id="rId31"/>
    <p:sldLayoutId id="2147483786" r:id="rId32"/>
    <p:sldLayoutId id="2147483787" r:id="rId33"/>
    <p:sldLayoutId id="2147483788" r:id="rId34"/>
    <p:sldLayoutId id="2147483789" r:id="rId3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ts val="27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ts val="2250"/>
        </a:lnSpc>
        <a:spcBef>
          <a:spcPts val="750"/>
        </a:spcBef>
        <a:buSzPct val="9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351235" indent="-164306" algn="l" defTabSz="685800" rtl="0" eaLnBrk="1" latinLnBrk="0" hangingPunct="1">
        <a:lnSpc>
          <a:spcPct val="90000"/>
        </a:lnSpc>
        <a:spcBef>
          <a:spcPts val="225"/>
        </a:spcBef>
        <a:buSzPct val="90000"/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3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25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8637/jss.v063.i17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5.xml"/><Relationship Id="rId4" Type="http://schemas.openxmlformats.org/officeDocument/2006/relationships/hyperlink" Target="https://doi.org/10.1080/10095020.2014.917453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11/14679884.00145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5.xml"/><Relationship Id="rId5" Type="http://schemas.openxmlformats.org/officeDocument/2006/relationships/hyperlink" Target="https://doi.org/10.1007/s10661-023-11172-2" TargetMode="External"/><Relationship Id="rId4" Type="http://schemas.openxmlformats.org/officeDocument/2006/relationships/hyperlink" Target="https://doi.org/10.1111/gean.12316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lu.se/en/centreforstatistics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5.xml"/><Relationship Id="rId4" Type="http://schemas.openxmlformats.org/officeDocument/2006/relationships/hyperlink" Target="mailto:statistics@slu.se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/>
              <a:t>Geographically</a:t>
            </a:r>
            <a:r>
              <a:rPr lang="sv-SE" dirty="0" smtClean="0"/>
              <a:t> </a:t>
            </a:r>
            <a:r>
              <a:rPr lang="sv-SE" dirty="0" err="1" smtClean="0"/>
              <a:t>weighted</a:t>
            </a:r>
            <a:r>
              <a:rPr lang="sv-SE" dirty="0" smtClean="0"/>
              <a:t> regression </a:t>
            </a:r>
            <a:r>
              <a:rPr lang="sv-SE" dirty="0" err="1" smtClean="0"/>
              <a:t>model</a:t>
            </a:r>
            <a:r>
              <a:rPr lang="sv-SE" dirty="0" smtClean="0"/>
              <a:t> –</a:t>
            </a:r>
            <a:br>
              <a:rPr lang="sv-SE" dirty="0" smtClean="0"/>
            </a:br>
            <a:r>
              <a:rPr lang="sv-SE" dirty="0" err="1" smtClean="0"/>
              <a:t>identifying</a:t>
            </a:r>
            <a:r>
              <a:rPr lang="sv-SE" dirty="0" smtClean="0"/>
              <a:t> </a:t>
            </a:r>
            <a:r>
              <a:rPr lang="sv-SE" dirty="0" err="1" smtClean="0"/>
              <a:t>spatially</a:t>
            </a:r>
            <a:r>
              <a:rPr lang="sv-SE" dirty="0" smtClean="0"/>
              <a:t> </a:t>
            </a:r>
            <a:r>
              <a:rPr lang="sv-SE" dirty="0" err="1" smtClean="0"/>
              <a:t>differentiated</a:t>
            </a:r>
            <a:r>
              <a:rPr lang="sv-SE" dirty="0" smtClean="0"/>
              <a:t> relationships and trends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 smtClean="0"/>
              <a:t>Claudia von Brömssen, </a:t>
            </a:r>
            <a:r>
              <a:rPr lang="sv-SE" dirty="0" err="1" smtClean="0"/>
              <a:t>Dept</a:t>
            </a:r>
            <a:r>
              <a:rPr lang="sv-SE" dirty="0" smtClean="0"/>
              <a:t> of </a:t>
            </a:r>
            <a:r>
              <a:rPr lang="sv-SE" dirty="0" err="1" smtClean="0"/>
              <a:t>energy</a:t>
            </a:r>
            <a:r>
              <a:rPr lang="sv-SE" dirty="0" smtClean="0"/>
              <a:t> and </a:t>
            </a:r>
            <a:r>
              <a:rPr lang="sv-SE" dirty="0" err="1" smtClean="0"/>
              <a:t>technology</a:t>
            </a:r>
            <a:r>
              <a:rPr lang="sv-SE" dirty="0" smtClean="0"/>
              <a:t>, SLU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6098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What</a:t>
            </a:r>
            <a:r>
              <a:rPr lang="sv-SE" sz="2000" dirty="0" smtClean="0"/>
              <a:t> to </a:t>
            </a:r>
            <a:r>
              <a:rPr lang="sv-SE" sz="2000" dirty="0" err="1" smtClean="0"/>
              <a:t>decide</a:t>
            </a:r>
            <a:r>
              <a:rPr lang="sv-SE" sz="2000" dirty="0" smtClean="0"/>
              <a:t>:</a:t>
            </a:r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Structure</a:t>
            </a:r>
            <a:r>
              <a:rPr lang="sv-SE" sz="2000" dirty="0" smtClean="0"/>
              <a:t> of the </a:t>
            </a:r>
            <a:r>
              <a:rPr lang="sv-SE" sz="2000" dirty="0" err="1" smtClean="0"/>
              <a:t>window</a:t>
            </a:r>
            <a:endParaRPr lang="sv-SE" sz="2000" dirty="0" smtClean="0"/>
          </a:p>
          <a:p>
            <a:pPr marL="1257300" lvl="2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d</a:t>
            </a:r>
            <a:r>
              <a:rPr lang="sv-SE" sz="2000" dirty="0" err="1" smtClean="0"/>
              <a:t>ependent</a:t>
            </a:r>
            <a:r>
              <a:rPr lang="sv-SE" sz="2000" dirty="0" smtClean="0"/>
              <a:t> on </a:t>
            </a:r>
            <a:r>
              <a:rPr lang="sv-SE" sz="2000" dirty="0" err="1" smtClean="0"/>
              <a:t>geographical</a:t>
            </a:r>
            <a:r>
              <a:rPr lang="sv-SE" sz="2000" dirty="0" smtClean="0"/>
              <a:t> </a:t>
            </a:r>
            <a:r>
              <a:rPr lang="sv-SE" sz="2000" dirty="0" err="1" smtClean="0"/>
              <a:t>distances</a:t>
            </a:r>
            <a:r>
              <a:rPr lang="sv-SE" sz="2000" dirty="0" smtClean="0"/>
              <a:t> or</a:t>
            </a:r>
          </a:p>
          <a:p>
            <a:pPr marL="1257300" lvl="2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err="1"/>
              <a:t>d</a:t>
            </a:r>
            <a:r>
              <a:rPr lang="sv-SE" sz="2000" dirty="0" err="1" smtClean="0"/>
              <a:t>ependent</a:t>
            </a:r>
            <a:r>
              <a:rPr lang="sv-SE" sz="2000" dirty="0" smtClean="0"/>
              <a:t> on the </a:t>
            </a:r>
            <a:r>
              <a:rPr lang="sv-SE" sz="2000" dirty="0" err="1" smtClean="0"/>
              <a:t>number</a:t>
            </a:r>
            <a:r>
              <a:rPr lang="sv-SE" sz="2000" dirty="0" smtClean="0"/>
              <a:t> of </a:t>
            </a:r>
            <a:r>
              <a:rPr lang="sv-SE" sz="2000" dirty="0" err="1" smtClean="0"/>
              <a:t>neighbouring</a:t>
            </a:r>
            <a:r>
              <a:rPr lang="sv-SE" sz="2000" dirty="0" smtClean="0"/>
              <a:t> observations</a:t>
            </a:r>
          </a:p>
          <a:p>
            <a:pPr marL="1257300" lvl="2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Size</a:t>
            </a:r>
            <a:r>
              <a:rPr lang="sv-SE" sz="2000" dirty="0" smtClean="0"/>
              <a:t> of the </a:t>
            </a:r>
            <a:r>
              <a:rPr lang="sv-SE" sz="2000" dirty="0" err="1" smtClean="0"/>
              <a:t>window</a:t>
            </a:r>
            <a:r>
              <a:rPr lang="sv-SE" sz="2000" dirty="0" smtClean="0"/>
              <a:t> (in </a:t>
            </a:r>
            <a:r>
              <a:rPr lang="sv-SE" sz="2000" dirty="0" err="1" smtClean="0"/>
              <a:t>distance</a:t>
            </a:r>
            <a:r>
              <a:rPr lang="sv-SE" sz="2000" dirty="0" smtClean="0"/>
              <a:t> or </a:t>
            </a:r>
            <a:r>
              <a:rPr lang="sv-SE" sz="2000" dirty="0" err="1" smtClean="0"/>
              <a:t>number</a:t>
            </a:r>
            <a:r>
              <a:rPr lang="sv-SE" sz="2000" dirty="0" smtClean="0"/>
              <a:t> </a:t>
            </a:r>
            <a:r>
              <a:rPr lang="sv-SE" sz="2000" smtClean="0"/>
              <a:t>of observations)</a:t>
            </a:r>
            <a:endParaRPr lang="sv-SE" sz="2000" dirty="0" smtClean="0"/>
          </a:p>
          <a:p>
            <a:pPr>
              <a:lnSpc>
                <a:spcPts val="3000"/>
              </a:lnSpc>
            </a:pPr>
            <a:r>
              <a:rPr lang="sv-SE" sz="2400" dirty="0" smtClean="0"/>
              <a:t>	</a:t>
            </a:r>
            <a:endParaRPr lang="sv-SE" sz="2400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7143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1875" y="2953679"/>
            <a:ext cx="3231448" cy="3500736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99419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sp>
        <p:nvSpPr>
          <p:cNvPr id="9" name="TextBox 8"/>
          <p:cNvSpPr txBox="1"/>
          <p:nvPr/>
        </p:nvSpPr>
        <p:spPr>
          <a:xfrm>
            <a:off x="416169" y="2426677"/>
            <a:ext cx="5498123" cy="39037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err="1" smtClean="0"/>
              <a:t>Bandwidth</a:t>
            </a:r>
            <a:r>
              <a:rPr lang="sv-SE" sz="2000" dirty="0" smtClean="0"/>
              <a:t> </a:t>
            </a:r>
            <a:r>
              <a:rPr lang="sv-SE" sz="2000" dirty="0" err="1" smtClean="0"/>
              <a:t>describes</a:t>
            </a:r>
            <a:r>
              <a:rPr lang="sv-SE" sz="2000" dirty="0" smtClean="0"/>
              <a:t> the </a:t>
            </a:r>
            <a:r>
              <a:rPr lang="sv-SE" sz="2000" dirty="0" err="1" smtClean="0"/>
              <a:t>size</a:t>
            </a:r>
            <a:r>
              <a:rPr lang="sv-SE" sz="2000" dirty="0" smtClean="0"/>
              <a:t> of the </a:t>
            </a:r>
            <a:r>
              <a:rPr lang="sv-SE" sz="2000" dirty="0" err="1" smtClean="0"/>
              <a:t>window</a:t>
            </a:r>
            <a:endParaRPr lang="sv-SE" sz="2000" dirty="0" smtClean="0"/>
          </a:p>
          <a:p>
            <a:pPr algn="l">
              <a:lnSpc>
                <a:spcPts val="3000"/>
              </a:lnSpc>
            </a:pPr>
            <a:endParaRPr lang="sv-SE" sz="2000" dirty="0"/>
          </a:p>
          <a:p>
            <a:pPr algn="l">
              <a:lnSpc>
                <a:spcPts val="3000"/>
              </a:lnSpc>
            </a:pPr>
            <a:r>
              <a:rPr lang="sv-SE" sz="2000" b="1" dirty="0" smtClean="0"/>
              <a:t>Adaptive </a:t>
            </a:r>
            <a:r>
              <a:rPr lang="sv-SE" sz="2000" b="1" dirty="0" err="1" smtClean="0"/>
              <a:t>bandwidth</a:t>
            </a:r>
            <a:r>
              <a:rPr lang="sv-SE" sz="2000" dirty="0" smtClean="0"/>
              <a:t>: </a:t>
            </a:r>
          </a:p>
          <a:p>
            <a:pPr algn="l">
              <a:lnSpc>
                <a:spcPts val="3000"/>
              </a:lnSpc>
            </a:pPr>
            <a:r>
              <a:rPr lang="sv-SE" sz="2000" dirty="0"/>
              <a:t>	</a:t>
            </a:r>
            <a:r>
              <a:rPr lang="sv-SE" sz="2000" dirty="0" smtClean="0"/>
              <a:t>a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ym typeface="Wingdings" panose="05000000000000000000" pitchFamily="2" charset="2"/>
              </a:rPr>
              <a:t>window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ym typeface="Wingdings" panose="05000000000000000000" pitchFamily="2" charset="2"/>
              </a:rPr>
              <a:t>consisting</a:t>
            </a:r>
            <a:r>
              <a:rPr lang="sv-SE" sz="2000" dirty="0" smtClean="0">
                <a:sym typeface="Wingdings" panose="05000000000000000000" pitchFamily="2" charset="2"/>
              </a:rPr>
              <a:t> of the n </a:t>
            </a:r>
            <a:r>
              <a:rPr lang="sv-SE" sz="2000" dirty="0" err="1" smtClean="0">
                <a:sym typeface="Wingdings" panose="05000000000000000000" pitchFamily="2" charset="2"/>
              </a:rPr>
              <a:t>nearest</a:t>
            </a:r>
            <a:r>
              <a:rPr lang="sv-SE" sz="2000" dirty="0" smtClean="0">
                <a:sym typeface="Wingdings" panose="05000000000000000000" pitchFamily="2" charset="2"/>
              </a:rPr>
              <a:t> 	</a:t>
            </a:r>
            <a:r>
              <a:rPr lang="sv-SE" sz="2000" dirty="0" err="1" smtClean="0">
                <a:sym typeface="Wingdings" panose="05000000000000000000" pitchFamily="2" charset="2"/>
              </a:rPr>
              <a:t>neighbours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</a:p>
          <a:p>
            <a:pPr algn="l">
              <a:lnSpc>
                <a:spcPts val="3000"/>
              </a:lnSpc>
            </a:pPr>
            <a:r>
              <a:rPr lang="sv-SE" sz="2000" dirty="0">
                <a:sym typeface="Wingdings" panose="05000000000000000000" pitchFamily="2" charset="2"/>
              </a:rPr>
              <a:t>	</a:t>
            </a:r>
            <a:r>
              <a:rPr lang="sv-SE" sz="2000" dirty="0" err="1" smtClean="0">
                <a:sym typeface="Wingdings" panose="05000000000000000000" pitchFamily="2" charset="2"/>
              </a:rPr>
              <a:t>equally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ym typeface="Wingdings" panose="05000000000000000000" pitchFamily="2" charset="2"/>
              </a:rPr>
              <a:t>many</a:t>
            </a:r>
            <a:r>
              <a:rPr lang="sv-SE" sz="2000" dirty="0" smtClean="0">
                <a:sym typeface="Wingdings" panose="05000000000000000000" pitchFamily="2" charset="2"/>
              </a:rPr>
              <a:t> observations in </a:t>
            </a:r>
            <a:r>
              <a:rPr lang="sv-SE" sz="2000" dirty="0" err="1" smtClean="0">
                <a:sym typeface="Wingdings" panose="05000000000000000000" pitchFamily="2" charset="2"/>
              </a:rPr>
              <a:t>each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ym typeface="Wingdings" panose="05000000000000000000" pitchFamily="2" charset="2"/>
              </a:rPr>
              <a:t>window</a:t>
            </a:r>
            <a:endParaRPr lang="sv-SE" sz="2000" dirty="0" smtClean="0">
              <a:sym typeface="Wingdings" panose="05000000000000000000" pitchFamily="2" charset="2"/>
            </a:endParaRPr>
          </a:p>
          <a:p>
            <a:pPr algn="l">
              <a:lnSpc>
                <a:spcPts val="3000"/>
              </a:lnSpc>
            </a:pPr>
            <a:endParaRPr lang="sv-SE" sz="2000" dirty="0">
              <a:sym typeface="Wingdings" panose="05000000000000000000" pitchFamily="2" charset="2"/>
            </a:endParaRPr>
          </a:p>
          <a:p>
            <a:pPr algn="l">
              <a:lnSpc>
                <a:spcPts val="3000"/>
              </a:lnSpc>
            </a:pPr>
            <a:r>
              <a:rPr lang="sv-SE" sz="2000" b="1" dirty="0" smtClean="0">
                <a:sym typeface="Wingdings" panose="05000000000000000000" pitchFamily="2" charset="2"/>
              </a:rPr>
              <a:t>Non-adaptive </a:t>
            </a:r>
            <a:r>
              <a:rPr lang="sv-SE" sz="2000" b="1" dirty="0" err="1" smtClean="0">
                <a:sym typeface="Wingdings" panose="05000000000000000000" pitchFamily="2" charset="2"/>
              </a:rPr>
              <a:t>bandwidth</a:t>
            </a:r>
            <a:r>
              <a:rPr lang="sv-SE" sz="2000" b="1" dirty="0" smtClean="0">
                <a:sym typeface="Wingdings" panose="05000000000000000000" pitchFamily="2" charset="2"/>
              </a:rPr>
              <a:t>: </a:t>
            </a:r>
          </a:p>
          <a:p>
            <a:pPr algn="l">
              <a:lnSpc>
                <a:spcPts val="3000"/>
              </a:lnSpc>
            </a:pPr>
            <a:r>
              <a:rPr lang="sv-SE" sz="2000" b="1" dirty="0">
                <a:sym typeface="Wingdings" panose="05000000000000000000" pitchFamily="2" charset="2"/>
              </a:rPr>
              <a:t>	</a:t>
            </a:r>
            <a:r>
              <a:rPr lang="sv-SE" sz="2000" dirty="0" err="1" smtClean="0">
                <a:sym typeface="Wingdings" panose="05000000000000000000" pitchFamily="2" charset="2"/>
              </a:rPr>
              <a:t>fixed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ym typeface="Wingdings" panose="05000000000000000000" pitchFamily="2" charset="2"/>
              </a:rPr>
              <a:t>size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ym typeface="Wingdings" panose="05000000000000000000" pitchFamily="2" charset="2"/>
              </a:rPr>
              <a:t>determined</a:t>
            </a:r>
            <a:r>
              <a:rPr lang="sv-SE" sz="2000" dirty="0" smtClean="0">
                <a:sym typeface="Wingdings" panose="05000000000000000000" pitchFamily="2" charset="2"/>
              </a:rPr>
              <a:t> by </a:t>
            </a:r>
            <a:r>
              <a:rPr lang="sv-SE" sz="2000" dirty="0" err="1" smtClean="0">
                <a:sym typeface="Wingdings" panose="05000000000000000000" pitchFamily="2" charset="2"/>
              </a:rPr>
              <a:t>distance</a:t>
            </a:r>
            <a:endParaRPr lang="sv-SE" sz="2000" dirty="0" smtClean="0">
              <a:sym typeface="Wingdings" panose="05000000000000000000" pitchFamily="2" charset="2"/>
            </a:endParaRPr>
          </a:p>
          <a:p>
            <a:pPr algn="l">
              <a:lnSpc>
                <a:spcPts val="3000"/>
              </a:lnSpc>
            </a:pPr>
            <a:r>
              <a:rPr lang="sv-SE" sz="2000" dirty="0">
                <a:sym typeface="Wingdings" panose="05000000000000000000" pitchFamily="2" charset="2"/>
              </a:rPr>
              <a:t>	</a:t>
            </a:r>
            <a:r>
              <a:rPr lang="sv-SE" sz="2000" dirty="0" err="1" smtClean="0">
                <a:sym typeface="Wingdings" panose="05000000000000000000" pitchFamily="2" charset="2"/>
              </a:rPr>
              <a:t>equal</a:t>
            </a:r>
            <a:r>
              <a:rPr lang="sv-SE" sz="2000" dirty="0" smtClean="0">
                <a:sym typeface="Wingdings" panose="05000000000000000000" pitchFamily="2" charset="2"/>
              </a:rPr>
              <a:t> </a:t>
            </a:r>
            <a:r>
              <a:rPr lang="sv-SE" sz="2000" dirty="0" err="1" smtClean="0">
                <a:sym typeface="Wingdings" panose="05000000000000000000" pitchFamily="2" charset="2"/>
              </a:rPr>
              <a:t>size</a:t>
            </a:r>
            <a:r>
              <a:rPr lang="sv-SE" sz="2000" dirty="0" smtClean="0">
                <a:sym typeface="Wingdings" panose="05000000000000000000" pitchFamily="2" charset="2"/>
              </a:rPr>
              <a:t> of the </a:t>
            </a:r>
            <a:r>
              <a:rPr lang="sv-SE" sz="2000" dirty="0" err="1" smtClean="0">
                <a:sym typeface="Wingdings" panose="05000000000000000000" pitchFamily="2" charset="2"/>
              </a:rPr>
              <a:t>geographical</a:t>
            </a:r>
            <a:r>
              <a:rPr lang="sv-SE" sz="2000" dirty="0" smtClean="0">
                <a:sym typeface="Wingdings" panose="05000000000000000000" pitchFamily="2" charset="2"/>
              </a:rPr>
              <a:t> area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94827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46693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Weighted</a:t>
            </a:r>
            <a:r>
              <a:rPr lang="sv-SE" sz="2000" dirty="0" smtClean="0"/>
              <a:t> regression </a:t>
            </a:r>
            <a:r>
              <a:rPr lang="sv-SE" sz="2000" dirty="0" err="1" smtClean="0"/>
              <a:t>means</a:t>
            </a:r>
            <a:r>
              <a:rPr lang="sv-SE" sz="2000" dirty="0" smtClean="0"/>
              <a:t> </a:t>
            </a:r>
            <a:r>
              <a:rPr lang="sv-SE" sz="2000" dirty="0" err="1" smtClean="0"/>
              <a:t>that</a:t>
            </a:r>
            <a:r>
              <a:rPr lang="sv-SE" sz="2000" dirty="0" smtClean="0"/>
              <a:t> different observations get different </a:t>
            </a:r>
            <a:r>
              <a:rPr lang="sv-SE" sz="2000" dirty="0" err="1" smtClean="0"/>
              <a:t>weights</a:t>
            </a:r>
            <a:r>
              <a:rPr lang="sv-SE" sz="2000" dirty="0" smtClean="0"/>
              <a:t>, </a:t>
            </a:r>
            <a:r>
              <a:rPr lang="sv-SE" sz="2000" dirty="0" err="1" smtClean="0"/>
              <a:t>e.g</a:t>
            </a:r>
            <a:r>
              <a:rPr lang="sv-SE" sz="2000" dirty="0" smtClean="0"/>
              <a:t>. </a:t>
            </a:r>
            <a:r>
              <a:rPr lang="sv-SE" sz="2000" dirty="0" err="1" smtClean="0"/>
              <a:t>due</a:t>
            </a:r>
            <a:r>
              <a:rPr lang="sv-SE" sz="2000" dirty="0" smtClean="0"/>
              <a:t> to</a:t>
            </a:r>
          </a:p>
          <a:p>
            <a:pPr>
              <a:lnSpc>
                <a:spcPts val="3000"/>
              </a:lnSpc>
            </a:pPr>
            <a:r>
              <a:rPr lang="sv-SE" sz="2000" dirty="0"/>
              <a:t>	</a:t>
            </a:r>
            <a:r>
              <a:rPr lang="sv-SE" sz="2000" dirty="0" smtClean="0"/>
              <a:t>- </a:t>
            </a:r>
            <a:r>
              <a:rPr lang="sv-SE" sz="2000" dirty="0" err="1" smtClean="0"/>
              <a:t>uncertainties</a:t>
            </a:r>
            <a:r>
              <a:rPr lang="sv-SE" sz="2000" dirty="0" smtClean="0"/>
              <a:t> </a:t>
            </a:r>
            <a:r>
              <a:rPr lang="sv-SE" sz="2000" dirty="0" err="1" smtClean="0"/>
              <a:t>associated</a:t>
            </a:r>
            <a:r>
              <a:rPr lang="sv-SE" sz="2000" dirty="0"/>
              <a:t> </a:t>
            </a:r>
            <a:r>
              <a:rPr lang="sv-SE" sz="2000" dirty="0" err="1" smtClean="0"/>
              <a:t>varies</a:t>
            </a:r>
            <a:r>
              <a:rPr lang="sv-SE" sz="2000" dirty="0" smtClean="0"/>
              <a:t> </a:t>
            </a:r>
            <a:r>
              <a:rPr lang="sv-SE" sz="2000" dirty="0" err="1" smtClean="0"/>
              <a:t>with</a:t>
            </a:r>
            <a:r>
              <a:rPr lang="sv-SE" sz="2000" dirty="0" smtClean="0"/>
              <a:t> observation</a:t>
            </a:r>
          </a:p>
          <a:p>
            <a:pPr>
              <a:lnSpc>
                <a:spcPts val="3000"/>
              </a:lnSpc>
            </a:pPr>
            <a:r>
              <a:rPr lang="sv-SE" sz="2000" dirty="0"/>
              <a:t>	</a:t>
            </a:r>
            <a:r>
              <a:rPr lang="sv-SE" sz="2000" dirty="0" smtClean="0"/>
              <a:t>- </a:t>
            </a:r>
            <a:r>
              <a:rPr lang="sv-SE" sz="2000" dirty="0" err="1" smtClean="0"/>
              <a:t>importance</a:t>
            </a:r>
            <a:r>
              <a:rPr lang="sv-SE" sz="2000" dirty="0" smtClean="0"/>
              <a:t> of observation </a:t>
            </a:r>
            <a:r>
              <a:rPr lang="sv-SE" sz="2000" dirty="0" err="1" smtClean="0"/>
              <a:t>varies</a:t>
            </a: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Here</a:t>
            </a:r>
            <a:r>
              <a:rPr lang="sv-SE" sz="2000" dirty="0" smtClean="0"/>
              <a:t>, </a:t>
            </a:r>
            <a:r>
              <a:rPr lang="sv-SE" sz="2000" dirty="0" err="1" smtClean="0"/>
              <a:t>weights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determined</a:t>
            </a:r>
            <a:r>
              <a:rPr lang="sv-SE" sz="2000" dirty="0" smtClean="0"/>
              <a:t> by the </a:t>
            </a:r>
            <a:r>
              <a:rPr lang="sv-SE" sz="2000" dirty="0" err="1" smtClean="0"/>
              <a:t>distance</a:t>
            </a:r>
            <a:r>
              <a:rPr lang="sv-SE" sz="2000" dirty="0" smtClean="0"/>
              <a:t> of an observation to the </a:t>
            </a:r>
            <a:r>
              <a:rPr lang="sv-SE" sz="2000" dirty="0" err="1" smtClean="0"/>
              <a:t>target</a:t>
            </a:r>
            <a:r>
              <a:rPr lang="sv-SE" sz="2000" dirty="0" smtClean="0"/>
              <a:t> observation (= the </a:t>
            </a:r>
            <a:r>
              <a:rPr lang="sv-SE" sz="2000" dirty="0" err="1" smtClean="0"/>
              <a:t>midpoint</a:t>
            </a:r>
            <a:r>
              <a:rPr lang="sv-SE" sz="2000" dirty="0" smtClean="0"/>
              <a:t> of the </a:t>
            </a:r>
            <a:r>
              <a:rPr lang="sv-SE" sz="2000" dirty="0" err="1" smtClean="0"/>
              <a:t>geographical</a:t>
            </a:r>
            <a:r>
              <a:rPr lang="sv-SE" sz="2000" dirty="0" smtClean="0"/>
              <a:t> </a:t>
            </a:r>
            <a:r>
              <a:rPr lang="sv-SE" sz="2000" dirty="0" err="1" smtClean="0"/>
              <a:t>window</a:t>
            </a:r>
            <a:r>
              <a:rPr lang="sv-SE" sz="2000" dirty="0" smtClean="0"/>
              <a:t>). The </a:t>
            </a:r>
            <a:r>
              <a:rPr lang="sv-SE" sz="2000" dirty="0" err="1" smtClean="0"/>
              <a:t>closer</a:t>
            </a:r>
            <a:r>
              <a:rPr lang="sv-SE" sz="2000" dirty="0" smtClean="0"/>
              <a:t> the </a:t>
            </a:r>
            <a:r>
              <a:rPr lang="sv-SE" sz="2000" dirty="0" err="1" smtClean="0"/>
              <a:t>more</a:t>
            </a:r>
            <a:r>
              <a:rPr lang="sv-SE" sz="2000" dirty="0" smtClean="0"/>
              <a:t> </a:t>
            </a:r>
            <a:r>
              <a:rPr lang="sv-SE" sz="2000" dirty="0" err="1" smtClean="0"/>
              <a:t>weight</a:t>
            </a:r>
            <a:r>
              <a:rPr lang="sv-SE" sz="2000" dirty="0" smtClean="0"/>
              <a:t> in the </a:t>
            </a:r>
            <a:r>
              <a:rPr lang="sv-SE" sz="2000" dirty="0" err="1" smtClean="0"/>
              <a:t>model</a:t>
            </a:r>
            <a:r>
              <a:rPr lang="sv-SE" sz="2000" dirty="0" smtClean="0"/>
              <a:t> fit.</a:t>
            </a:r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63283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35" y="2278340"/>
            <a:ext cx="4247565" cy="238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6256" y="3867752"/>
            <a:ext cx="4243406" cy="2828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1099" y="3632662"/>
            <a:ext cx="4397504" cy="2350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1400" dirty="0" err="1" smtClean="0"/>
              <a:t>ANC</a:t>
            </a:r>
            <a:r>
              <a:rPr lang="sv-SE" sz="1400" baseline="-25000" dirty="0" err="1" smtClean="0"/>
              <a:t>log</a:t>
            </a:r>
            <a:r>
              <a:rPr lang="sv-SE" sz="1400" dirty="0" smtClean="0"/>
              <a:t>=4.72+0.71 SO4</a:t>
            </a:r>
            <a:r>
              <a:rPr lang="sv-SE" sz="1400" baseline="-25000" dirty="0" smtClean="0"/>
              <a:t>log  </a:t>
            </a:r>
            <a:r>
              <a:rPr lang="sv-SE" sz="1400" dirty="0" smtClean="0"/>
              <a:t>	p-val:&lt;0.001      R</a:t>
            </a:r>
            <a:r>
              <a:rPr lang="sv-SE" sz="1400" baseline="30000" dirty="0" smtClean="0"/>
              <a:t>2</a:t>
            </a:r>
            <a:r>
              <a:rPr lang="sv-SE" sz="1400" dirty="0" smtClean="0"/>
              <a:t>=14%</a:t>
            </a:r>
            <a:endParaRPr lang="en-US" sz="14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38057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Weights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computed</a:t>
            </a:r>
            <a:r>
              <a:rPr lang="sv-SE" sz="2000" dirty="0" smtClean="0"/>
              <a:t> from a </a:t>
            </a:r>
            <a:r>
              <a:rPr lang="sv-SE" sz="2000" dirty="0" err="1" smtClean="0"/>
              <a:t>weighting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functions</a:t>
            </a:r>
            <a:r>
              <a:rPr lang="sv-SE" sz="2000" dirty="0" smtClean="0"/>
              <a:t>, </a:t>
            </a:r>
            <a:r>
              <a:rPr lang="sv-SE" sz="2000" dirty="0" err="1" smtClean="0"/>
              <a:t>e.g</a:t>
            </a:r>
            <a:r>
              <a:rPr lang="sv-SE" sz="2000" dirty="0" smtClean="0"/>
              <a:t>.</a:t>
            </a:r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959" y="3862337"/>
            <a:ext cx="3048261" cy="18855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768" y="3862337"/>
            <a:ext cx="3048261" cy="188556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97523" y="3426327"/>
            <a:ext cx="2983523" cy="2371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err="1" smtClean="0"/>
              <a:t>Gaussian</a:t>
            </a:r>
            <a:endParaRPr lang="en-US" sz="2000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4489932" y="3459693"/>
            <a:ext cx="2983523" cy="23713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err="1" smtClean="0"/>
              <a:t>Bisquare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979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466938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Output of </a:t>
            </a: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Estimated</a:t>
            </a:r>
            <a:r>
              <a:rPr lang="sv-SE" sz="2000" dirty="0" smtClean="0"/>
              <a:t> </a:t>
            </a:r>
            <a:r>
              <a:rPr lang="sv-SE" sz="2000" dirty="0" err="1" smtClean="0"/>
              <a:t>coefficients</a:t>
            </a:r>
            <a:r>
              <a:rPr lang="sv-SE" sz="2000" dirty="0" smtClean="0"/>
              <a:t> </a:t>
            </a:r>
            <a:r>
              <a:rPr lang="sv-SE" sz="2000" dirty="0" err="1" smtClean="0"/>
              <a:t>change</a:t>
            </a:r>
            <a:r>
              <a:rPr lang="sv-SE" sz="2000" dirty="0" smtClean="0"/>
              <a:t> </a:t>
            </a:r>
            <a:r>
              <a:rPr lang="sv-SE" sz="2000" dirty="0" err="1" smtClean="0"/>
              <a:t>smoothly</a:t>
            </a:r>
            <a:r>
              <a:rPr lang="sv-SE" sz="2000" dirty="0" smtClean="0"/>
              <a:t> over space – observations </a:t>
            </a:r>
            <a:r>
              <a:rPr lang="sv-SE" sz="2000" dirty="0" err="1" smtClean="0"/>
              <a:t>removed</a:t>
            </a:r>
            <a:r>
              <a:rPr lang="sv-SE" sz="2000" dirty="0" smtClean="0"/>
              <a:t> from a </a:t>
            </a:r>
            <a:r>
              <a:rPr lang="sv-SE" sz="2000" dirty="0" err="1" smtClean="0"/>
              <a:t>window</a:t>
            </a:r>
            <a:r>
              <a:rPr lang="sv-SE" sz="2000" dirty="0" smtClean="0"/>
              <a:t> </a:t>
            </a:r>
            <a:r>
              <a:rPr lang="sv-SE" sz="2000" dirty="0" err="1" smtClean="0"/>
              <a:t>have</a:t>
            </a:r>
            <a:r>
              <a:rPr lang="sv-SE" sz="2000" dirty="0" smtClean="0"/>
              <a:t> </a:t>
            </a:r>
            <a:r>
              <a:rPr lang="sv-SE" sz="2000" dirty="0" err="1" smtClean="0"/>
              <a:t>already</a:t>
            </a:r>
            <a:r>
              <a:rPr lang="sv-SE" sz="2000" dirty="0" smtClean="0"/>
              <a:t> </a:t>
            </a:r>
            <a:r>
              <a:rPr lang="sv-SE" sz="2000" dirty="0" err="1" smtClean="0"/>
              <a:t>low</a:t>
            </a:r>
            <a:r>
              <a:rPr lang="sv-SE" sz="2000" dirty="0" smtClean="0"/>
              <a:t> </a:t>
            </a:r>
            <a:r>
              <a:rPr lang="sv-SE" sz="2000" dirty="0" err="1" smtClean="0"/>
              <a:t>weights</a:t>
            </a:r>
            <a:r>
              <a:rPr lang="sv-SE" sz="2000" dirty="0" smtClean="0"/>
              <a:t>.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smtClean="0"/>
              <a:t>No </a:t>
            </a:r>
            <a:r>
              <a:rPr lang="sv-SE" sz="2000" dirty="0" err="1" smtClean="0"/>
              <a:t>assumption</a:t>
            </a:r>
            <a:r>
              <a:rPr lang="sv-SE" sz="2000" dirty="0" smtClean="0"/>
              <a:t> on spatial </a:t>
            </a:r>
            <a:r>
              <a:rPr lang="sv-SE" sz="2000" dirty="0" err="1" smtClean="0"/>
              <a:t>patterns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needed</a:t>
            </a:r>
            <a:r>
              <a:rPr lang="sv-SE" sz="2000" dirty="0" smtClean="0"/>
              <a:t>. 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Spatially</a:t>
            </a:r>
            <a:r>
              <a:rPr lang="sv-SE" sz="2000" dirty="0" smtClean="0"/>
              <a:t> </a:t>
            </a:r>
            <a:r>
              <a:rPr lang="sv-SE" sz="2000" dirty="0" err="1" smtClean="0"/>
              <a:t>varying</a:t>
            </a:r>
            <a:r>
              <a:rPr lang="sv-SE" sz="2000" dirty="0" smtClean="0"/>
              <a:t> </a:t>
            </a:r>
            <a:r>
              <a:rPr lang="sv-SE" sz="2000" dirty="0" err="1" smtClean="0"/>
              <a:t>coefficients</a:t>
            </a:r>
            <a:r>
              <a:rPr lang="sv-SE" sz="2000" dirty="0" smtClean="0"/>
              <a:t> </a:t>
            </a:r>
            <a:r>
              <a:rPr lang="sv-SE" sz="2000" dirty="0" err="1" smtClean="0"/>
              <a:t>can</a:t>
            </a:r>
            <a:r>
              <a:rPr lang="sv-SE" sz="2000" dirty="0" smtClean="0"/>
              <a:t> be </a:t>
            </a:r>
            <a:r>
              <a:rPr lang="sv-SE" sz="2000" dirty="0" err="1" smtClean="0"/>
              <a:t>visualised</a:t>
            </a:r>
            <a:r>
              <a:rPr lang="sv-SE" sz="2000" dirty="0" smtClean="0"/>
              <a:t> and </a:t>
            </a:r>
            <a:r>
              <a:rPr lang="sv-SE" sz="2000" dirty="0" err="1" smtClean="0"/>
              <a:t>interpreted</a:t>
            </a:r>
            <a:r>
              <a:rPr lang="sv-SE" sz="2000" dirty="0"/>
              <a:t>.</a:t>
            </a:r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90154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767" y="775987"/>
            <a:ext cx="4919874" cy="5739853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5656387" y="4396137"/>
            <a:ext cx="2737338" cy="515815"/>
          </a:xfrm>
          <a:prstGeom prst="roundRect">
            <a:avLst/>
          </a:prstGeom>
          <a:solidFill>
            <a:srgbClr val="C27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55679" y="4490457"/>
            <a:ext cx="2338754" cy="4865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err="1" smtClean="0">
                <a:solidFill>
                  <a:schemeClr val="bg1"/>
                </a:solidFill>
              </a:rPr>
              <a:t>High</a:t>
            </a:r>
            <a:r>
              <a:rPr lang="sv-SE" sz="2000" dirty="0" smtClean="0">
                <a:solidFill>
                  <a:schemeClr val="bg1"/>
                </a:solidFill>
              </a:rPr>
              <a:t> positive </a:t>
            </a:r>
            <a:r>
              <a:rPr lang="sv-SE" sz="2000" dirty="0" err="1" smtClean="0">
                <a:solidFill>
                  <a:schemeClr val="bg1"/>
                </a:solidFill>
              </a:rPr>
              <a:t>slopes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199648" y="4727582"/>
            <a:ext cx="3415706" cy="5829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5474677" y="668215"/>
            <a:ext cx="3317631" cy="674613"/>
          </a:xfrm>
          <a:prstGeom prst="roundRect">
            <a:avLst/>
          </a:prstGeom>
          <a:solidFill>
            <a:srgbClr val="F3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565530" y="775987"/>
            <a:ext cx="3135923" cy="4865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err="1" smtClean="0"/>
              <a:t>Lower</a:t>
            </a:r>
            <a:r>
              <a:rPr lang="sv-SE" sz="2000" dirty="0" smtClean="0"/>
              <a:t> or no positive </a:t>
            </a:r>
            <a:r>
              <a:rPr lang="sv-SE" sz="2000" dirty="0" err="1" smtClean="0"/>
              <a:t>slopes</a:t>
            </a:r>
            <a:endParaRPr lang="en-US" sz="2000" dirty="0" smtClean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241431" y="1005521"/>
            <a:ext cx="2192215" cy="20195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26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Model</a:t>
            </a:r>
            <a:r>
              <a:rPr lang="sv-SE" sz="2400" dirty="0" smtClean="0"/>
              <a:t> output – </a:t>
            </a:r>
            <a:r>
              <a:rPr lang="sv-SE" sz="2400" dirty="0" err="1" smtClean="0"/>
              <a:t>Local</a:t>
            </a:r>
            <a:r>
              <a:rPr lang="sv-SE" sz="2400" dirty="0" smtClean="0"/>
              <a:t> R</a:t>
            </a:r>
            <a:r>
              <a:rPr lang="sv-SE" sz="2400" baseline="30000" dirty="0" smtClean="0"/>
              <a:t>2</a:t>
            </a:r>
            <a:r>
              <a:rPr lang="sv-SE" sz="2400" dirty="0" smtClean="0"/>
              <a:t>  and </a:t>
            </a:r>
            <a:r>
              <a:rPr lang="sv-SE" sz="2400" dirty="0" err="1" smtClean="0"/>
              <a:t>significance</a:t>
            </a:r>
            <a:r>
              <a:rPr lang="sv-SE" sz="2400" dirty="0" smtClean="0"/>
              <a:t> tests</a:t>
            </a:r>
            <a:endParaRPr lang="sv-SE" sz="2400" baseline="30000" dirty="0"/>
          </a:p>
          <a:p>
            <a:pPr lvl="1">
              <a:lnSpc>
                <a:spcPts val="2250"/>
              </a:lnSpc>
            </a:pPr>
            <a:endParaRPr lang="sv-SE" sz="1600" dirty="0"/>
          </a:p>
          <a:p>
            <a:pPr>
              <a:lnSpc>
                <a:spcPts val="2250"/>
              </a:lnSpc>
            </a:pPr>
            <a:r>
              <a:rPr lang="sv-SE" sz="2000" dirty="0" smtClean="0"/>
              <a:t>GWR fit a </a:t>
            </a:r>
            <a:r>
              <a:rPr lang="sv-SE" sz="2000" dirty="0" err="1" smtClean="0"/>
              <a:t>linear</a:t>
            </a:r>
            <a:r>
              <a:rPr lang="sv-SE" sz="2000" dirty="0" smtClean="0"/>
              <a:t> (</a:t>
            </a:r>
            <a:r>
              <a:rPr lang="sv-SE" sz="2000" dirty="0" err="1" smtClean="0"/>
              <a:t>weighted</a:t>
            </a:r>
            <a:r>
              <a:rPr lang="sv-SE" sz="2000" dirty="0" smtClean="0"/>
              <a:t>) regression </a:t>
            </a:r>
            <a:r>
              <a:rPr lang="sv-SE" sz="2000" dirty="0" err="1" smtClean="0"/>
              <a:t>model</a:t>
            </a:r>
            <a:r>
              <a:rPr lang="sv-SE" sz="2000" dirty="0" smtClean="0"/>
              <a:t> in </a:t>
            </a:r>
            <a:r>
              <a:rPr lang="sv-SE" sz="2000" dirty="0" err="1" smtClean="0"/>
              <a:t>each</a:t>
            </a:r>
            <a:r>
              <a:rPr lang="sv-SE" sz="2000" dirty="0" smtClean="0"/>
              <a:t> </a:t>
            </a:r>
            <a:r>
              <a:rPr lang="sv-SE" sz="2000" dirty="0" err="1" smtClean="0"/>
              <a:t>window</a:t>
            </a:r>
            <a:r>
              <a:rPr lang="sv-SE" sz="2000" dirty="0" smtClean="0"/>
              <a:t>, </a:t>
            </a:r>
            <a:r>
              <a:rPr lang="sv-SE" sz="2000" dirty="0" err="1" smtClean="0"/>
              <a:t>therefore</a:t>
            </a:r>
            <a:r>
              <a:rPr lang="sv-SE" sz="2000" dirty="0" smtClean="0"/>
              <a:t> </a:t>
            </a:r>
            <a:r>
              <a:rPr lang="sv-SE" sz="2000" dirty="0" err="1" smtClean="0"/>
              <a:t>also</a:t>
            </a:r>
            <a:endParaRPr lang="sv-SE" sz="2000" dirty="0" smtClean="0"/>
          </a:p>
          <a:p>
            <a:pPr lvl="1">
              <a:lnSpc>
                <a:spcPts val="2250"/>
              </a:lnSpc>
            </a:pPr>
            <a:endParaRPr lang="sv-SE" sz="2000" dirty="0" smtClean="0"/>
          </a:p>
          <a:p>
            <a:pPr lvl="1">
              <a:lnSpc>
                <a:spcPts val="2250"/>
              </a:lnSpc>
            </a:pPr>
            <a:r>
              <a:rPr lang="sv-SE" sz="2000" dirty="0" smtClean="0"/>
              <a:t>- R</a:t>
            </a:r>
            <a:r>
              <a:rPr lang="sv-SE" sz="2000" baseline="30000" dirty="0" smtClean="0"/>
              <a:t>2</a:t>
            </a:r>
            <a:r>
              <a:rPr lang="sv-SE" sz="2000" dirty="0" smtClean="0"/>
              <a:t> </a:t>
            </a:r>
            <a:r>
              <a:rPr lang="sv-SE" sz="2000" dirty="0" err="1" smtClean="0"/>
              <a:t>values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available</a:t>
            </a:r>
            <a:r>
              <a:rPr lang="sv-SE" sz="2000" dirty="0" smtClean="0"/>
              <a:t> for </a:t>
            </a:r>
            <a:r>
              <a:rPr lang="sv-SE" sz="2000" dirty="0" err="1" smtClean="0"/>
              <a:t>each</a:t>
            </a:r>
            <a:r>
              <a:rPr lang="sv-SE" sz="2000" dirty="0" smtClean="0"/>
              <a:t> </a:t>
            </a:r>
            <a:r>
              <a:rPr lang="sv-SE" sz="2000" dirty="0" err="1" smtClean="0"/>
              <a:t>window</a:t>
            </a:r>
            <a:endParaRPr lang="sv-SE" sz="2000" dirty="0" smtClean="0"/>
          </a:p>
          <a:p>
            <a:pPr lvl="1">
              <a:lnSpc>
                <a:spcPts val="2250"/>
              </a:lnSpc>
            </a:pPr>
            <a:endParaRPr lang="sv-SE" sz="2000" dirty="0"/>
          </a:p>
          <a:p>
            <a:pPr lvl="1">
              <a:lnSpc>
                <a:spcPts val="2250"/>
              </a:lnSpc>
            </a:pPr>
            <a:r>
              <a:rPr lang="sv-SE" sz="2000" dirty="0" smtClean="0"/>
              <a:t>- </a:t>
            </a:r>
            <a:r>
              <a:rPr lang="sv-SE" sz="2000" dirty="0" err="1" smtClean="0"/>
              <a:t>Significant</a:t>
            </a:r>
            <a:r>
              <a:rPr lang="sv-SE" sz="2000" dirty="0" smtClean="0"/>
              <a:t> tests of the </a:t>
            </a:r>
            <a:r>
              <a:rPr lang="sv-SE" sz="2000" dirty="0" err="1" smtClean="0"/>
              <a:t>slope</a:t>
            </a:r>
            <a:r>
              <a:rPr lang="sv-SE" sz="2000" dirty="0" smtClean="0"/>
              <a:t> </a:t>
            </a:r>
            <a:r>
              <a:rPr lang="sv-SE" sz="2000" dirty="0" err="1" smtClean="0"/>
              <a:t>coefficient</a:t>
            </a:r>
            <a:r>
              <a:rPr lang="sv-SE" sz="2000" dirty="0" smtClean="0"/>
              <a:t> </a:t>
            </a:r>
            <a:r>
              <a:rPr lang="sv-SE" sz="2000" dirty="0" err="1" smtClean="0"/>
              <a:t>can</a:t>
            </a:r>
            <a:r>
              <a:rPr lang="sv-SE" sz="2000" dirty="0" smtClean="0"/>
              <a:t> be </a:t>
            </a:r>
            <a:r>
              <a:rPr lang="sv-SE" sz="2000" dirty="0" err="1" smtClean="0"/>
              <a:t>computed</a:t>
            </a:r>
            <a:r>
              <a:rPr lang="sv-SE" sz="2000" dirty="0" smtClean="0"/>
              <a:t> for </a:t>
            </a:r>
            <a:r>
              <a:rPr lang="sv-SE" sz="2000" dirty="0" err="1" smtClean="0"/>
              <a:t>each</a:t>
            </a:r>
            <a:r>
              <a:rPr lang="sv-SE" sz="2000" dirty="0" smtClean="0"/>
              <a:t> </a:t>
            </a:r>
            <a:r>
              <a:rPr lang="sv-SE" sz="2000" dirty="0" err="1" smtClean="0"/>
              <a:t>window</a:t>
            </a: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16788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9" name="Rounded Rectangle 8"/>
          <p:cNvSpPr/>
          <p:nvPr/>
        </p:nvSpPr>
        <p:spPr>
          <a:xfrm>
            <a:off x="5656387" y="4396137"/>
            <a:ext cx="2737338" cy="515815"/>
          </a:xfrm>
          <a:prstGeom prst="roundRect">
            <a:avLst/>
          </a:prstGeom>
          <a:solidFill>
            <a:srgbClr val="1101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sp>
        <p:nvSpPr>
          <p:cNvPr id="10" name="TextBox 9"/>
          <p:cNvSpPr txBox="1"/>
          <p:nvPr/>
        </p:nvSpPr>
        <p:spPr>
          <a:xfrm>
            <a:off x="5855679" y="4490457"/>
            <a:ext cx="2338754" cy="4865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err="1" smtClean="0">
                <a:solidFill>
                  <a:schemeClr val="bg1"/>
                </a:solidFill>
              </a:rPr>
              <a:t>High</a:t>
            </a:r>
            <a:r>
              <a:rPr lang="sv-SE" sz="2000" dirty="0" smtClean="0">
                <a:solidFill>
                  <a:schemeClr val="bg1"/>
                </a:solidFill>
              </a:rPr>
              <a:t> R</a:t>
            </a:r>
            <a:r>
              <a:rPr lang="sv-SE" sz="2000" baseline="30000" dirty="0" smtClean="0">
                <a:solidFill>
                  <a:schemeClr val="bg1"/>
                </a:solidFill>
              </a:rPr>
              <a:t>2</a:t>
            </a:r>
            <a:r>
              <a:rPr lang="sv-SE" sz="2000" dirty="0" smtClean="0">
                <a:solidFill>
                  <a:schemeClr val="bg1"/>
                </a:solidFill>
              </a:rPr>
              <a:t> </a:t>
            </a:r>
            <a:r>
              <a:rPr lang="sv-SE" sz="2000" dirty="0" err="1" smtClean="0">
                <a:solidFill>
                  <a:schemeClr val="bg1"/>
                </a:solidFill>
              </a:rPr>
              <a:t>values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474677" y="668215"/>
            <a:ext cx="1978305" cy="674613"/>
          </a:xfrm>
          <a:prstGeom prst="roundRect">
            <a:avLst/>
          </a:prstGeom>
          <a:solidFill>
            <a:srgbClr val="F5F2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565531" y="775987"/>
            <a:ext cx="1887452" cy="48650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smtClean="0"/>
              <a:t>Low R</a:t>
            </a:r>
            <a:r>
              <a:rPr lang="sv-SE" sz="2000" baseline="30000" dirty="0" smtClean="0"/>
              <a:t>2</a:t>
            </a:r>
            <a:r>
              <a:rPr lang="sv-SE" sz="2000" dirty="0" smtClean="0"/>
              <a:t> </a:t>
            </a:r>
            <a:r>
              <a:rPr lang="sv-SE" sz="2000" dirty="0" err="1" smtClean="0"/>
              <a:t>values</a:t>
            </a:r>
            <a:endParaRPr lang="en-US" sz="2000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28" y="445477"/>
            <a:ext cx="4642339" cy="6189785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>
          <a:xfrm flipH="1">
            <a:off x="2773727" y="4727582"/>
            <a:ext cx="2841627" cy="553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845169" y="1005521"/>
            <a:ext cx="1588478" cy="70604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239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2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261" r="23222"/>
          <a:stretch/>
        </p:blipFill>
        <p:spPr>
          <a:xfrm>
            <a:off x="623402" y="1014582"/>
            <a:ext cx="3690690" cy="55812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0985" y="1262495"/>
            <a:ext cx="3792415" cy="3280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err="1" smtClean="0"/>
              <a:t>Significant</a:t>
            </a:r>
            <a:r>
              <a:rPr lang="sv-SE" sz="2000" dirty="0" smtClean="0"/>
              <a:t> </a:t>
            </a:r>
            <a:r>
              <a:rPr lang="sv-SE" sz="2000" dirty="0" err="1" smtClean="0"/>
              <a:t>slope</a:t>
            </a:r>
            <a:r>
              <a:rPr lang="sv-SE" sz="2000" dirty="0" smtClean="0"/>
              <a:t> </a:t>
            </a:r>
            <a:r>
              <a:rPr lang="sv-SE" sz="2000" dirty="0" err="1" smtClean="0"/>
              <a:t>coefficient</a:t>
            </a:r>
            <a:r>
              <a:rPr lang="sv-SE" sz="2000" dirty="0" smtClean="0"/>
              <a:t> in </a:t>
            </a:r>
            <a:r>
              <a:rPr lang="sv-SE" sz="2000" dirty="0" err="1" smtClean="0"/>
              <a:t>blue</a:t>
            </a:r>
            <a:r>
              <a:rPr lang="sv-SE" sz="2000" dirty="0" smtClean="0"/>
              <a:t>. Non-</a:t>
            </a:r>
            <a:r>
              <a:rPr lang="sv-SE" sz="2000" dirty="0" err="1" smtClean="0"/>
              <a:t>significant</a:t>
            </a:r>
            <a:r>
              <a:rPr lang="sv-SE" sz="2000" dirty="0" smtClean="0"/>
              <a:t> in gray.</a:t>
            </a:r>
          </a:p>
          <a:p>
            <a:pPr algn="l">
              <a:lnSpc>
                <a:spcPts val="3000"/>
              </a:lnSpc>
            </a:pPr>
            <a:endParaRPr lang="sv-SE" sz="2000" dirty="0"/>
          </a:p>
          <a:p>
            <a:pPr algn="l">
              <a:lnSpc>
                <a:spcPts val="3000"/>
              </a:lnSpc>
            </a:pPr>
            <a:r>
              <a:rPr lang="sv-SE" sz="2000" dirty="0" smtClean="0"/>
              <a:t>BUT:</a:t>
            </a:r>
          </a:p>
          <a:p>
            <a:pPr marL="342900" indent="-342900" algn="l">
              <a:lnSpc>
                <a:spcPts val="3000"/>
              </a:lnSpc>
              <a:buFontTx/>
              <a:buChar char="-"/>
            </a:pPr>
            <a:r>
              <a:rPr lang="sv-SE" sz="2000" dirty="0" smtClean="0"/>
              <a:t>Problem </a:t>
            </a:r>
            <a:r>
              <a:rPr lang="sv-SE" sz="2000" dirty="0" err="1" smtClean="0"/>
              <a:t>with</a:t>
            </a:r>
            <a:r>
              <a:rPr lang="sv-SE" sz="2000" dirty="0" smtClean="0"/>
              <a:t> </a:t>
            </a:r>
            <a:r>
              <a:rPr lang="sv-SE" sz="2000" dirty="0" err="1" smtClean="0"/>
              <a:t>multiple</a:t>
            </a:r>
            <a:r>
              <a:rPr lang="sv-SE" sz="2000" dirty="0" smtClean="0"/>
              <a:t> </a:t>
            </a:r>
            <a:r>
              <a:rPr lang="sv-SE" sz="2000" dirty="0" err="1" smtClean="0"/>
              <a:t>testing</a:t>
            </a:r>
            <a:endParaRPr lang="sv-SE" sz="2000" dirty="0" smtClean="0"/>
          </a:p>
          <a:p>
            <a:pPr marL="342900" indent="-342900" algn="l">
              <a:lnSpc>
                <a:spcPts val="3000"/>
              </a:lnSpc>
              <a:buFontTx/>
              <a:buChar char="-"/>
            </a:pPr>
            <a:r>
              <a:rPr lang="sv-SE" sz="2000" dirty="0"/>
              <a:t>T</a:t>
            </a:r>
            <a:r>
              <a:rPr lang="sv-SE" sz="2000" dirty="0" smtClean="0"/>
              <a:t>ests </a:t>
            </a:r>
            <a:r>
              <a:rPr lang="sv-SE" sz="2000" dirty="0" err="1" smtClean="0"/>
              <a:t>are</a:t>
            </a:r>
            <a:r>
              <a:rPr lang="sv-SE" sz="2000" dirty="0" smtClean="0"/>
              <a:t> not independent</a:t>
            </a:r>
          </a:p>
          <a:p>
            <a:pPr algn="l">
              <a:lnSpc>
                <a:spcPts val="3000"/>
              </a:lnSpc>
            </a:pPr>
            <a:r>
              <a:rPr lang="sv-SE" sz="2000" dirty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02420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varying</a:t>
            </a:r>
            <a:r>
              <a:rPr lang="sv-SE" sz="2400" dirty="0" smtClean="0"/>
              <a:t> relationships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Modelling</a:t>
            </a:r>
            <a:r>
              <a:rPr lang="sv-SE" sz="2400" dirty="0" smtClean="0"/>
              <a:t> of relationships, not </a:t>
            </a:r>
            <a:r>
              <a:rPr lang="sv-SE" sz="2400" dirty="0" err="1" smtClean="0"/>
              <a:t>levels</a:t>
            </a:r>
            <a:r>
              <a:rPr lang="sv-SE" sz="2400" dirty="0"/>
              <a:t>. No </a:t>
            </a:r>
            <a:r>
              <a:rPr lang="sv-SE" sz="2400" dirty="0" err="1"/>
              <a:t>time</a:t>
            </a:r>
            <a:r>
              <a:rPr lang="sv-SE" sz="2400" dirty="0"/>
              <a:t> </a:t>
            </a:r>
            <a:r>
              <a:rPr lang="sv-SE" sz="2400" dirty="0" err="1"/>
              <a:t>component</a:t>
            </a:r>
            <a:r>
              <a:rPr lang="sv-SE" sz="2400" dirty="0"/>
              <a:t>.</a:t>
            </a:r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400" dirty="0" smtClean="0"/>
              <a:t>Spatial </a:t>
            </a:r>
            <a:r>
              <a:rPr lang="sv-SE" sz="2400" dirty="0" err="1" smtClean="0"/>
              <a:t>models</a:t>
            </a:r>
            <a:r>
              <a:rPr lang="sv-SE" sz="2400" dirty="0"/>
              <a:t> </a:t>
            </a:r>
            <a:r>
              <a:rPr lang="sv-SE" sz="2400" dirty="0" err="1" smtClean="0"/>
              <a:t>often</a:t>
            </a:r>
            <a:r>
              <a:rPr lang="sv-SE" sz="2400" dirty="0" smtClean="0"/>
              <a:t> </a:t>
            </a:r>
            <a:r>
              <a:rPr lang="sv-SE" sz="2400" dirty="0" err="1" smtClean="0"/>
              <a:t>assume</a:t>
            </a:r>
            <a:r>
              <a:rPr lang="sv-SE" sz="2400" dirty="0" smtClean="0"/>
              <a:t> </a:t>
            </a:r>
            <a:r>
              <a:rPr lang="sv-SE" sz="2400" dirty="0" err="1" smtClean="0"/>
              <a:t>that</a:t>
            </a:r>
            <a:r>
              <a:rPr lang="sv-SE" sz="2400" dirty="0" smtClean="0"/>
              <a:t> the relationship </a:t>
            </a:r>
            <a:r>
              <a:rPr lang="sv-SE" sz="2400" dirty="0" err="1" smtClean="0"/>
              <a:t>between</a:t>
            </a:r>
            <a:r>
              <a:rPr lang="sv-SE" sz="2400" dirty="0" smtClean="0"/>
              <a:t> a </a:t>
            </a:r>
            <a:r>
              <a:rPr lang="sv-SE" sz="2400" dirty="0" err="1" smtClean="0"/>
              <a:t>response</a:t>
            </a:r>
            <a:r>
              <a:rPr lang="sv-SE" sz="2400" dirty="0" smtClean="0"/>
              <a:t> and an </a:t>
            </a:r>
            <a:r>
              <a:rPr lang="sv-SE" sz="2400" dirty="0" err="1" smtClean="0"/>
              <a:t>explanatory</a:t>
            </a:r>
            <a:r>
              <a:rPr lang="sv-SE" sz="2400" dirty="0" smtClean="0"/>
              <a:t> </a:t>
            </a:r>
            <a:r>
              <a:rPr lang="sv-SE" sz="2400" dirty="0" err="1" smtClean="0"/>
              <a:t>variable</a:t>
            </a:r>
            <a:r>
              <a:rPr lang="sv-SE" sz="2400" dirty="0" smtClean="0"/>
              <a:t> is </a:t>
            </a:r>
            <a:r>
              <a:rPr lang="sv-SE" sz="2400" dirty="0" err="1" smtClean="0"/>
              <a:t>contant</a:t>
            </a:r>
            <a:r>
              <a:rPr lang="sv-SE" sz="2400" dirty="0" smtClean="0"/>
              <a:t> over space. 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For Swedish data, </a:t>
            </a:r>
            <a:r>
              <a:rPr lang="sv-SE" sz="2400" dirty="0" err="1" smtClean="0"/>
              <a:t>with</a:t>
            </a:r>
            <a:r>
              <a:rPr lang="sv-SE" sz="2400" dirty="0" smtClean="0"/>
              <a:t> a </a:t>
            </a:r>
            <a:r>
              <a:rPr lang="sv-SE" sz="2400" dirty="0" err="1" smtClean="0"/>
              <a:t>clear</a:t>
            </a:r>
            <a:r>
              <a:rPr lang="sv-SE" sz="2400" dirty="0" smtClean="0"/>
              <a:t> gradient in space, </a:t>
            </a:r>
            <a:r>
              <a:rPr lang="sv-SE" sz="2400" dirty="0" err="1" smtClean="0"/>
              <a:t>such</a:t>
            </a:r>
            <a:r>
              <a:rPr lang="sv-SE" sz="2400" dirty="0" smtClean="0"/>
              <a:t> an </a:t>
            </a:r>
            <a:r>
              <a:rPr lang="sv-SE" sz="2400" dirty="0" err="1" smtClean="0"/>
              <a:t>assumption</a:t>
            </a:r>
            <a:r>
              <a:rPr lang="sv-SE" sz="2400" dirty="0" smtClean="0"/>
              <a:t> </a:t>
            </a:r>
            <a:r>
              <a:rPr lang="sv-SE" sz="2400" dirty="0" err="1" smtClean="0"/>
              <a:t>can</a:t>
            </a:r>
            <a:r>
              <a:rPr lang="sv-SE" sz="2400" dirty="0" smtClean="0"/>
              <a:t> be </a:t>
            </a:r>
            <a:r>
              <a:rPr lang="sv-SE" sz="2400" dirty="0" err="1" smtClean="0"/>
              <a:t>problematic</a:t>
            </a:r>
            <a:r>
              <a:rPr lang="sv-SE" sz="2400" dirty="0" smtClean="0"/>
              <a:t> and </a:t>
            </a:r>
            <a:r>
              <a:rPr lang="sv-SE" sz="2400" dirty="0" err="1" smtClean="0"/>
              <a:t>should</a:t>
            </a:r>
            <a:r>
              <a:rPr lang="sv-SE" sz="2400" dirty="0" smtClean="0"/>
              <a:t> be </a:t>
            </a:r>
            <a:r>
              <a:rPr lang="sv-SE" sz="2400" dirty="0" err="1" smtClean="0"/>
              <a:t>verified</a:t>
            </a:r>
            <a:r>
              <a:rPr lang="sv-SE" sz="2400" dirty="0" smtClean="0"/>
              <a:t>. 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69494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0456" r="22388"/>
          <a:stretch/>
        </p:blipFill>
        <p:spPr>
          <a:xfrm>
            <a:off x="806231" y="1015200"/>
            <a:ext cx="3586358" cy="558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60985" y="1262495"/>
            <a:ext cx="3792415" cy="328019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err="1" smtClean="0"/>
              <a:t>Adustment</a:t>
            </a:r>
            <a:r>
              <a:rPr lang="sv-SE" sz="2000" dirty="0" smtClean="0"/>
              <a:t> </a:t>
            </a:r>
            <a:r>
              <a:rPr lang="sv-SE" sz="2000" dirty="0" err="1" smtClean="0"/>
              <a:t>can</a:t>
            </a:r>
            <a:r>
              <a:rPr lang="sv-SE" sz="2000" dirty="0" smtClean="0"/>
              <a:t> be </a:t>
            </a:r>
            <a:r>
              <a:rPr lang="sv-SE" sz="2000" dirty="0" err="1" smtClean="0"/>
              <a:t>made</a:t>
            </a:r>
            <a:r>
              <a:rPr lang="sv-SE" sz="2000" dirty="0" smtClean="0"/>
              <a:t>, </a:t>
            </a:r>
            <a:r>
              <a:rPr lang="sv-SE" sz="2000" dirty="0" err="1" smtClean="0"/>
              <a:t>e.g</a:t>
            </a:r>
            <a:r>
              <a:rPr lang="sv-SE" sz="2000" dirty="0" smtClean="0"/>
              <a:t> by </a:t>
            </a:r>
            <a:r>
              <a:rPr lang="sv-SE" sz="2000" dirty="0" err="1" smtClean="0"/>
              <a:t>Bonferronis</a:t>
            </a:r>
            <a:r>
              <a:rPr lang="sv-SE" sz="2000" dirty="0" smtClean="0"/>
              <a:t> </a:t>
            </a:r>
            <a:r>
              <a:rPr lang="sv-SE" sz="2000" dirty="0" err="1" smtClean="0"/>
              <a:t>method</a:t>
            </a:r>
            <a:endParaRPr lang="sv-SE" sz="2000" dirty="0" smtClean="0"/>
          </a:p>
          <a:p>
            <a:pPr algn="l">
              <a:lnSpc>
                <a:spcPts val="3000"/>
              </a:lnSpc>
            </a:pPr>
            <a:endParaRPr lang="sv-SE" sz="2000" dirty="0"/>
          </a:p>
          <a:p>
            <a:pPr algn="l">
              <a:lnSpc>
                <a:spcPts val="3000"/>
              </a:lnSpc>
            </a:pPr>
            <a:endParaRPr lang="sv-SE" sz="2000" dirty="0" smtClean="0"/>
          </a:p>
          <a:p>
            <a:pPr algn="l">
              <a:lnSpc>
                <a:spcPts val="3000"/>
              </a:lnSpc>
            </a:pPr>
            <a:endParaRPr lang="sv-SE" sz="2000" dirty="0"/>
          </a:p>
          <a:p>
            <a:pPr algn="l">
              <a:lnSpc>
                <a:spcPts val="3000"/>
              </a:lnSpc>
            </a:pPr>
            <a:endParaRPr lang="sv-SE" sz="2000" dirty="0" smtClean="0"/>
          </a:p>
          <a:p>
            <a:pPr algn="l">
              <a:lnSpc>
                <a:spcPts val="3000"/>
              </a:lnSpc>
            </a:pPr>
            <a:r>
              <a:rPr lang="sv-SE" sz="2000" dirty="0" err="1" smtClean="0"/>
              <a:t>Recommendation</a:t>
            </a:r>
            <a:r>
              <a:rPr lang="sv-SE" sz="2000" dirty="0" smtClean="0"/>
              <a:t>:</a:t>
            </a:r>
          </a:p>
          <a:p>
            <a:pPr algn="l">
              <a:lnSpc>
                <a:spcPts val="3000"/>
              </a:lnSpc>
            </a:pPr>
            <a:endParaRPr lang="sv-SE" sz="2000" dirty="0" smtClean="0"/>
          </a:p>
          <a:p>
            <a:pPr algn="l">
              <a:lnSpc>
                <a:spcPts val="3000"/>
              </a:lnSpc>
            </a:pPr>
            <a:r>
              <a:rPr lang="sv-SE" sz="2000" dirty="0" err="1" smtClean="0"/>
              <a:t>Use</a:t>
            </a:r>
            <a:r>
              <a:rPr lang="sv-SE" sz="2000" dirty="0" smtClean="0"/>
              <a:t> </a:t>
            </a:r>
            <a:r>
              <a:rPr lang="sv-SE" sz="2000" dirty="0" err="1" smtClean="0"/>
              <a:t>geographically</a:t>
            </a:r>
            <a:r>
              <a:rPr lang="sv-SE" sz="2000" dirty="0" smtClean="0"/>
              <a:t> </a:t>
            </a:r>
            <a:r>
              <a:rPr lang="sv-SE" sz="2000" dirty="0" err="1" smtClean="0"/>
              <a:t>weighted</a:t>
            </a:r>
            <a:r>
              <a:rPr lang="sv-SE" sz="2000" dirty="0" smtClean="0"/>
              <a:t> regression </a:t>
            </a:r>
            <a:r>
              <a:rPr lang="sv-SE" sz="2000" dirty="0" err="1" smtClean="0"/>
              <a:t>models</a:t>
            </a:r>
            <a:r>
              <a:rPr lang="sv-SE" sz="2000" dirty="0" smtClean="0"/>
              <a:t> as </a:t>
            </a:r>
            <a:r>
              <a:rPr lang="sv-SE" sz="2000" dirty="0" err="1" smtClean="0"/>
              <a:t>visualisation</a:t>
            </a:r>
            <a:r>
              <a:rPr lang="sv-SE" sz="2000" dirty="0" smtClean="0"/>
              <a:t> </a:t>
            </a:r>
            <a:r>
              <a:rPr lang="sv-SE" sz="2000" dirty="0" err="1" smtClean="0"/>
              <a:t>method</a:t>
            </a:r>
            <a:r>
              <a:rPr lang="sv-SE" sz="2000" dirty="0" smtClean="0"/>
              <a:t> </a:t>
            </a:r>
            <a:r>
              <a:rPr lang="sv-SE" sz="2000" dirty="0" err="1" smtClean="0"/>
              <a:t>rather</a:t>
            </a:r>
            <a:r>
              <a:rPr lang="sv-SE" sz="2000" dirty="0" smtClean="0"/>
              <a:t> </a:t>
            </a:r>
            <a:r>
              <a:rPr lang="sv-SE" sz="2000" dirty="0" err="1" smtClean="0"/>
              <a:t>than</a:t>
            </a:r>
            <a:r>
              <a:rPr lang="sv-SE" sz="2000" dirty="0" smtClean="0"/>
              <a:t> </a:t>
            </a:r>
            <a:r>
              <a:rPr lang="sv-SE" sz="2000" dirty="0" err="1" smtClean="0"/>
              <a:t>hypothesis</a:t>
            </a:r>
            <a:r>
              <a:rPr lang="sv-SE" sz="2000" dirty="0" smtClean="0"/>
              <a:t> </a:t>
            </a:r>
            <a:r>
              <a:rPr lang="sv-SE" sz="2000" dirty="0" err="1" smtClean="0"/>
              <a:t>testing</a:t>
            </a:r>
            <a:r>
              <a:rPr lang="sv-SE" sz="2000" dirty="0" smtClean="0"/>
              <a:t> </a:t>
            </a:r>
            <a:r>
              <a:rPr lang="sv-SE" sz="2000" dirty="0" err="1" smtClean="0"/>
              <a:t>method</a:t>
            </a:r>
            <a:r>
              <a:rPr lang="sv-SE" sz="2000" dirty="0" smtClean="0"/>
              <a:t>.</a:t>
            </a:r>
          </a:p>
          <a:p>
            <a:pPr algn="l">
              <a:lnSpc>
                <a:spcPts val="3000"/>
              </a:lnSpc>
            </a:pPr>
            <a:endParaRPr lang="sv-SE" sz="2000" dirty="0" smtClean="0"/>
          </a:p>
          <a:p>
            <a:pPr algn="l">
              <a:lnSpc>
                <a:spcPts val="3000"/>
              </a:lnSpc>
            </a:pPr>
            <a:r>
              <a:rPr lang="sv-SE" sz="2000" dirty="0"/>
              <a:t>	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5777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Size</a:t>
            </a:r>
            <a:r>
              <a:rPr lang="sv-SE" sz="2000" dirty="0" smtClean="0"/>
              <a:t> of </a:t>
            </a:r>
            <a:r>
              <a:rPr lang="sv-SE" sz="2000" dirty="0" err="1" smtClean="0"/>
              <a:t>window</a:t>
            </a:r>
            <a:r>
              <a:rPr lang="sv-SE" sz="2000" dirty="0" smtClean="0"/>
              <a:t> – </a:t>
            </a:r>
            <a:r>
              <a:rPr lang="sv-SE" sz="2000" dirty="0" err="1" smtClean="0"/>
              <a:t>bandwith</a:t>
            </a: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000" dirty="0"/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can</a:t>
            </a:r>
            <a:r>
              <a:rPr lang="sv-SE" sz="2000" dirty="0" smtClean="0"/>
              <a:t> be set by </a:t>
            </a:r>
            <a:r>
              <a:rPr lang="sv-SE" sz="2000" dirty="0" err="1" smtClean="0"/>
              <a:t>user</a:t>
            </a:r>
            <a:r>
              <a:rPr lang="sv-SE" sz="2000" dirty="0" smtClean="0"/>
              <a:t> or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sv-SE" sz="2000" dirty="0"/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err="1" smtClean="0"/>
              <a:t>selected</a:t>
            </a:r>
            <a:r>
              <a:rPr lang="sv-SE" sz="2000" dirty="0" smtClean="0"/>
              <a:t> by </a:t>
            </a:r>
            <a:r>
              <a:rPr lang="sv-SE" sz="2000" dirty="0" err="1" smtClean="0"/>
              <a:t>crossvalidation</a:t>
            </a: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Due</a:t>
            </a:r>
            <a:r>
              <a:rPr lang="sv-SE" sz="2000" dirty="0" smtClean="0"/>
              <a:t> to the </a:t>
            </a:r>
            <a:r>
              <a:rPr lang="sv-SE" sz="2000" dirty="0" err="1" smtClean="0"/>
              <a:t>large</a:t>
            </a:r>
            <a:r>
              <a:rPr lang="sv-SE" sz="2000" dirty="0" smtClean="0"/>
              <a:t> </a:t>
            </a:r>
            <a:r>
              <a:rPr lang="sv-SE" sz="2000" dirty="0" err="1" smtClean="0"/>
              <a:t>amount</a:t>
            </a:r>
            <a:r>
              <a:rPr lang="sv-SE" sz="2000" dirty="0" smtClean="0"/>
              <a:t> of regression </a:t>
            </a:r>
            <a:r>
              <a:rPr lang="sv-SE" sz="2000" dirty="0" err="1" smtClean="0"/>
              <a:t>models</a:t>
            </a:r>
            <a:r>
              <a:rPr lang="sv-SE" sz="2000" dirty="0" smtClean="0"/>
              <a:t> </a:t>
            </a:r>
            <a:r>
              <a:rPr lang="sv-SE" sz="2000" dirty="0" err="1" smtClean="0"/>
              <a:t>geographically</a:t>
            </a:r>
            <a:r>
              <a:rPr lang="sv-SE" sz="2000" dirty="0" smtClean="0"/>
              <a:t> </a:t>
            </a:r>
            <a:r>
              <a:rPr lang="sv-SE" sz="2000" dirty="0" err="1" smtClean="0"/>
              <a:t>weighted</a:t>
            </a:r>
            <a:r>
              <a:rPr lang="sv-SE" sz="2000" dirty="0" smtClean="0"/>
              <a:t> regression </a:t>
            </a:r>
            <a:r>
              <a:rPr lang="sv-SE" sz="2000" dirty="0" err="1" smtClean="0"/>
              <a:t>models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often</a:t>
            </a:r>
            <a:r>
              <a:rPr lang="sv-SE" sz="2000" dirty="0" smtClean="0"/>
              <a:t> </a:t>
            </a:r>
            <a:r>
              <a:rPr lang="sv-SE" sz="2000" dirty="0" err="1" smtClean="0"/>
              <a:t>computationally</a:t>
            </a:r>
            <a:r>
              <a:rPr lang="sv-SE" sz="2000" dirty="0" smtClean="0"/>
              <a:t> </a:t>
            </a:r>
            <a:r>
              <a:rPr lang="sv-SE" sz="2000" dirty="0" err="1" smtClean="0"/>
              <a:t>heavy</a:t>
            </a:r>
            <a:r>
              <a:rPr lang="sv-SE" sz="2000" dirty="0" smtClean="0"/>
              <a:t>. </a:t>
            </a:r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User-selected</a:t>
            </a:r>
            <a:r>
              <a:rPr lang="sv-SE" sz="2000" dirty="0" smtClean="0"/>
              <a:t> </a:t>
            </a:r>
            <a:r>
              <a:rPr lang="sv-SE" sz="2000" dirty="0" err="1" smtClean="0"/>
              <a:t>bandwidth</a:t>
            </a:r>
            <a:r>
              <a:rPr lang="sv-SE" sz="2000" dirty="0" smtClean="0"/>
              <a:t> </a:t>
            </a:r>
            <a:r>
              <a:rPr lang="sv-SE" sz="2000" dirty="0" err="1" smtClean="0"/>
              <a:t>increases</a:t>
            </a:r>
            <a:r>
              <a:rPr lang="sv-SE" sz="2000" dirty="0" smtClean="0"/>
              <a:t> speed, </a:t>
            </a:r>
            <a:r>
              <a:rPr lang="sv-SE" sz="2000" dirty="0" err="1" smtClean="0"/>
              <a:t>but</a:t>
            </a:r>
            <a:r>
              <a:rPr lang="sv-SE" sz="2000" dirty="0" smtClean="0"/>
              <a:t> </a:t>
            </a:r>
            <a:r>
              <a:rPr lang="sv-SE" sz="2000" dirty="0" err="1" smtClean="0"/>
              <a:t>might</a:t>
            </a:r>
            <a:r>
              <a:rPr lang="sv-SE" sz="2000" dirty="0" smtClean="0"/>
              <a:t> </a:t>
            </a:r>
            <a:r>
              <a:rPr lang="sv-SE" sz="2000" dirty="0" err="1" smtClean="0"/>
              <a:t>lead</a:t>
            </a:r>
            <a:r>
              <a:rPr lang="sv-SE" sz="2000" dirty="0" smtClean="0"/>
              <a:t> to less </a:t>
            </a:r>
            <a:r>
              <a:rPr lang="sv-SE" sz="2000" dirty="0" err="1" smtClean="0"/>
              <a:t>reliable</a:t>
            </a:r>
            <a:r>
              <a:rPr lang="sv-SE" sz="2000" dirty="0" smtClean="0"/>
              <a:t> </a:t>
            </a:r>
            <a:r>
              <a:rPr lang="sv-SE" sz="2000" dirty="0" err="1" smtClean="0"/>
              <a:t>results</a:t>
            </a:r>
            <a:r>
              <a:rPr lang="sv-SE" sz="2000" dirty="0" smtClean="0"/>
              <a:t>. 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20894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000" dirty="0" smtClean="0"/>
              <a:t>For </a:t>
            </a:r>
            <a:r>
              <a:rPr lang="sv-SE" sz="2000" dirty="0" err="1" smtClean="0"/>
              <a:t>single</a:t>
            </a:r>
            <a:r>
              <a:rPr lang="sv-SE" sz="2000" dirty="0" smtClean="0"/>
              <a:t> </a:t>
            </a:r>
            <a:r>
              <a:rPr lang="sv-SE" sz="2000" dirty="0" err="1" smtClean="0"/>
              <a:t>explanatory</a:t>
            </a:r>
            <a:r>
              <a:rPr lang="sv-SE" sz="2000" dirty="0" smtClean="0"/>
              <a:t> </a:t>
            </a:r>
            <a:r>
              <a:rPr lang="sv-SE" sz="2000" dirty="0" err="1" smtClean="0"/>
              <a:t>variables</a:t>
            </a:r>
            <a:r>
              <a:rPr lang="sv-SE" sz="2000" dirty="0" smtClean="0"/>
              <a:t> </a:t>
            </a:r>
            <a:r>
              <a:rPr lang="sv-SE" sz="2000" dirty="0" err="1" smtClean="0"/>
              <a:t>computation</a:t>
            </a:r>
            <a:r>
              <a:rPr lang="sv-SE" sz="2000" dirty="0" smtClean="0"/>
              <a:t> </a:t>
            </a:r>
            <a:r>
              <a:rPr lang="sv-SE" sz="2000" dirty="0" err="1" smtClean="0"/>
              <a:t>time</a:t>
            </a:r>
            <a:r>
              <a:rPr lang="sv-SE" sz="2000" dirty="0" smtClean="0"/>
              <a:t> is </a:t>
            </a:r>
            <a:r>
              <a:rPr lang="sv-SE" sz="2000" dirty="0" err="1" smtClean="0"/>
              <a:t>usually</a:t>
            </a:r>
            <a:r>
              <a:rPr lang="sv-SE" sz="2000" dirty="0" smtClean="0"/>
              <a:t> not a problem </a:t>
            </a:r>
            <a:r>
              <a:rPr lang="sv-SE" sz="2000" dirty="0" err="1" smtClean="0"/>
              <a:t>even</a:t>
            </a:r>
            <a:r>
              <a:rPr lang="sv-SE" sz="2000" dirty="0" smtClean="0"/>
              <a:t> </a:t>
            </a:r>
            <a:r>
              <a:rPr lang="sv-SE" sz="2000" dirty="0" err="1" smtClean="0"/>
              <a:t>if</a:t>
            </a:r>
            <a:r>
              <a:rPr lang="sv-SE" sz="2000" dirty="0" smtClean="0"/>
              <a:t> the </a:t>
            </a:r>
            <a:r>
              <a:rPr lang="sv-SE" sz="2000" dirty="0" err="1" smtClean="0"/>
              <a:t>bandwith</a:t>
            </a:r>
            <a:r>
              <a:rPr lang="sv-SE" sz="2000" dirty="0" smtClean="0"/>
              <a:t> is </a:t>
            </a:r>
            <a:r>
              <a:rPr lang="sv-SE" sz="2000" dirty="0" err="1" smtClean="0"/>
              <a:t>optimized</a:t>
            </a:r>
            <a:r>
              <a:rPr lang="sv-SE" sz="2000" dirty="0" smtClean="0"/>
              <a:t> by </a:t>
            </a:r>
            <a:r>
              <a:rPr lang="sv-SE" sz="2000" dirty="0" err="1" smtClean="0"/>
              <a:t>e.g</a:t>
            </a:r>
            <a:r>
              <a:rPr lang="sv-SE" sz="2000" dirty="0" smtClean="0"/>
              <a:t>. cross-</a:t>
            </a:r>
            <a:r>
              <a:rPr lang="sv-SE" sz="2000" dirty="0" err="1" smtClean="0"/>
              <a:t>validation</a:t>
            </a:r>
            <a:r>
              <a:rPr lang="sv-SE" sz="2000" dirty="0" smtClean="0"/>
              <a:t>. </a:t>
            </a:r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r>
              <a:rPr lang="sv-SE" sz="2000" dirty="0" smtClean="0"/>
              <a:t>Parallell </a:t>
            </a:r>
            <a:r>
              <a:rPr lang="sv-SE" sz="2000" dirty="0" err="1" smtClean="0"/>
              <a:t>computation</a:t>
            </a:r>
            <a:r>
              <a:rPr lang="sv-SE" sz="2000" dirty="0" smtClean="0"/>
              <a:t> options and </a:t>
            </a:r>
            <a:r>
              <a:rPr lang="sv-SE" sz="2000" dirty="0" err="1" smtClean="0"/>
              <a:t>scalable</a:t>
            </a:r>
            <a:r>
              <a:rPr lang="sv-SE" sz="2000" dirty="0" smtClean="0"/>
              <a:t> versions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available</a:t>
            </a:r>
            <a:r>
              <a:rPr lang="sv-SE" sz="2000" dirty="0" smtClean="0"/>
              <a:t> in R. </a:t>
            </a:r>
            <a:endParaRPr lang="sv-SE" sz="2400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44005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</a:t>
            </a:r>
            <a:r>
              <a:rPr lang="sv-SE" sz="2400" dirty="0" err="1" smtClean="0"/>
              <a:t>model</a:t>
            </a:r>
            <a:r>
              <a:rPr lang="sv-SE" sz="2400" dirty="0" smtClean="0"/>
              <a:t> in R (</a:t>
            </a:r>
            <a:r>
              <a:rPr lang="sv-SE" sz="2400" dirty="0" err="1" smtClean="0"/>
              <a:t>package</a:t>
            </a:r>
            <a:r>
              <a:rPr lang="sv-SE" sz="2400" dirty="0" smtClean="0"/>
              <a:t> </a:t>
            </a:r>
            <a:r>
              <a:rPr lang="sv-SE" sz="2400" dirty="0" err="1" smtClean="0"/>
              <a:t>GWmodel</a:t>
            </a:r>
            <a:r>
              <a:rPr lang="sv-SE" sz="2400" dirty="0" smtClean="0"/>
              <a:t>)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r>
              <a:rPr lang="sv-SE" dirty="0" smtClean="0">
                <a:cs typeface="Courier New" panose="02070309020205020404" pitchFamily="49" charset="0"/>
              </a:rPr>
              <a:t>Make a spatial data set and </a:t>
            </a:r>
            <a:r>
              <a:rPr lang="sv-SE" dirty="0" err="1" smtClean="0">
                <a:cs typeface="Courier New" panose="02070309020205020404" pitchFamily="49" charset="0"/>
              </a:rPr>
              <a:t>compute</a:t>
            </a:r>
            <a:r>
              <a:rPr lang="sv-SE" dirty="0" smtClean="0">
                <a:cs typeface="Courier New" panose="02070309020205020404" pitchFamily="49" charset="0"/>
              </a:rPr>
              <a:t> </a:t>
            </a:r>
            <a:r>
              <a:rPr lang="sv-SE" dirty="0" err="1" smtClean="0">
                <a:cs typeface="Courier New" panose="02070309020205020404" pitchFamily="49" charset="0"/>
              </a:rPr>
              <a:t>distances</a:t>
            </a:r>
            <a:endParaRPr lang="sv-SE" dirty="0" smtClean="0"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ANClakes.spdf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&lt;- </a:t>
            </a:r>
            <a:r>
              <a:rPr lang="sv-S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SpatialPointsDataFrame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(spatial2[, c("X", "Y")], spatial2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ts val="3000"/>
              </a:lnSpc>
            </a:pPr>
            <a:endParaRPr lang="sv-S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distances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gw.dist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coordinates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ANClakes.spdf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pPr>
              <a:lnSpc>
                <a:spcPts val="3000"/>
              </a:lnSpc>
            </a:pPr>
            <a:endParaRPr lang="sv-S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r>
              <a:rPr lang="sv-SE" dirty="0" err="1" smtClean="0">
                <a:cs typeface="Courier New" panose="02070309020205020404" pitchFamily="49" charset="0"/>
              </a:rPr>
              <a:t>Compute</a:t>
            </a:r>
            <a:r>
              <a:rPr lang="sv-SE" dirty="0" smtClean="0">
                <a:cs typeface="Courier New" panose="02070309020205020404" pitchFamily="49" charset="0"/>
              </a:rPr>
              <a:t> the </a:t>
            </a:r>
            <a:r>
              <a:rPr lang="sv-SE" dirty="0" err="1" smtClean="0">
                <a:cs typeface="Courier New" panose="02070309020205020404" pitchFamily="49" charset="0"/>
              </a:rPr>
              <a:t>appropriate</a:t>
            </a:r>
            <a:r>
              <a:rPr lang="sv-SE" dirty="0" smtClean="0">
                <a:cs typeface="Courier New" panose="02070309020205020404" pitchFamily="49" charset="0"/>
              </a:rPr>
              <a:t> </a:t>
            </a:r>
            <a:r>
              <a:rPr lang="sv-SE" dirty="0" err="1" smtClean="0">
                <a:cs typeface="Courier New" panose="02070309020205020404" pitchFamily="49" charset="0"/>
              </a:rPr>
              <a:t>bandwidth</a:t>
            </a:r>
            <a:r>
              <a:rPr lang="sv-SE" dirty="0" smtClean="0">
                <a:cs typeface="Courier New" panose="02070309020205020404" pitchFamily="49" charset="0"/>
              </a:rPr>
              <a:t> </a:t>
            </a:r>
            <a:r>
              <a:rPr lang="sv-SE" dirty="0" err="1" smtClean="0">
                <a:cs typeface="Courier New" panose="02070309020205020404" pitchFamily="49" charset="0"/>
              </a:rPr>
              <a:t>using</a:t>
            </a:r>
            <a:r>
              <a:rPr lang="sv-SE" dirty="0" smtClean="0">
                <a:cs typeface="Courier New" panose="02070309020205020404" pitchFamily="49" charset="0"/>
              </a:rPr>
              <a:t> cross-</a:t>
            </a:r>
            <a:r>
              <a:rPr lang="sv-SE" dirty="0" err="1" smtClean="0">
                <a:cs typeface="Courier New" panose="02070309020205020404" pitchFamily="49" charset="0"/>
              </a:rPr>
              <a:t>validation</a:t>
            </a:r>
            <a:r>
              <a:rPr lang="sv-SE" dirty="0" smtClean="0">
                <a:cs typeface="Courier New" panose="02070309020205020404" pitchFamily="49" charset="0"/>
              </a:rPr>
              <a:t>:</a:t>
            </a:r>
          </a:p>
          <a:p>
            <a:pPr>
              <a:lnSpc>
                <a:spcPts val="3000"/>
              </a:lnSpc>
            </a:pP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sv-S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bw.gwr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log_anc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~ log_so4_cent,adaptive=TRUE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kernel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bisquare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",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dMat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distances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parallel.method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 data=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ANClakes.spdf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896172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/>
              <a:t>GWR </a:t>
            </a:r>
            <a:r>
              <a:rPr lang="sv-SE" sz="2400" dirty="0" err="1"/>
              <a:t>model</a:t>
            </a:r>
            <a:r>
              <a:rPr lang="sv-SE" sz="2400" dirty="0"/>
              <a:t> in R (</a:t>
            </a:r>
            <a:r>
              <a:rPr lang="sv-SE" sz="2400" dirty="0" err="1"/>
              <a:t>package</a:t>
            </a:r>
            <a:r>
              <a:rPr lang="sv-SE" sz="2400" dirty="0"/>
              <a:t> </a:t>
            </a:r>
            <a:r>
              <a:rPr lang="sv-SE" sz="2400" dirty="0" err="1"/>
              <a:t>GWmodel</a:t>
            </a:r>
            <a:r>
              <a:rPr lang="sv-SE" sz="2400" dirty="0"/>
              <a:t>)</a:t>
            </a:r>
          </a:p>
          <a:p>
            <a:pPr lvl="1">
              <a:lnSpc>
                <a:spcPts val="3000"/>
              </a:lnSpc>
            </a:pPr>
            <a:endParaRPr lang="sv-S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r>
              <a:rPr lang="sv-SE" dirty="0" smtClean="0">
                <a:cs typeface="Courier New" panose="02070309020205020404" pitchFamily="49" charset="0"/>
              </a:rPr>
              <a:t>Fit the </a:t>
            </a:r>
            <a:r>
              <a:rPr lang="sv-SE" dirty="0" err="1" smtClean="0">
                <a:cs typeface="Courier New" panose="02070309020205020404" pitchFamily="49" charset="0"/>
              </a:rPr>
              <a:t>model</a:t>
            </a:r>
            <a:endParaRPr lang="sv-SE" dirty="0" smtClean="0"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model_anc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&lt;-</a:t>
            </a:r>
            <a:r>
              <a:rPr lang="sv-SE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gwr.basic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log_anc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~ log_so4, </a:t>
            </a:r>
            <a:endParaRPr lang="sv-S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adaptive=TRUE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sv-S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sv-S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sv-SE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sv-SE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bw</a:t>
            </a:r>
            <a:r>
              <a:rPr lang="sv-SE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sv-S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dMat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distances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endParaRPr lang="sv-S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kernel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bisquare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>
              <a:lnSpc>
                <a:spcPts val="3000"/>
              </a:lnSpc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parallel.method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sv-SE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omp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",</a:t>
            </a:r>
          </a:p>
          <a:p>
            <a:pPr>
              <a:lnSpc>
                <a:spcPts val="3000"/>
              </a:lnSpc>
            </a:pP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sv-S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			data=</a:t>
            </a:r>
            <a:r>
              <a:rPr lang="sv-SE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ANClakes.spdf</a:t>
            </a:r>
            <a:r>
              <a:rPr lang="sv-SE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sv-SE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25798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 smtClean="0"/>
          </a:p>
          <a:p>
            <a:pPr>
              <a:lnSpc>
                <a:spcPts val="3000"/>
              </a:lnSpc>
            </a:pPr>
            <a:r>
              <a:rPr lang="sv-SE" sz="2400" dirty="0" smtClean="0"/>
              <a:t>GWR </a:t>
            </a:r>
            <a:r>
              <a:rPr lang="sv-SE" sz="2400" dirty="0" err="1" smtClean="0"/>
              <a:t>model</a:t>
            </a:r>
            <a:r>
              <a:rPr lang="sv-SE" sz="2400" dirty="0" smtClean="0"/>
              <a:t> output in R 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To </a:t>
            </a:r>
            <a:r>
              <a:rPr lang="sv-SE" sz="2400" dirty="0" err="1" smtClean="0"/>
              <a:t>large</a:t>
            </a:r>
            <a:r>
              <a:rPr lang="sv-SE" sz="2400" dirty="0" smtClean="0"/>
              <a:t> </a:t>
            </a:r>
            <a:r>
              <a:rPr lang="sv-SE" sz="2400" dirty="0" err="1" smtClean="0"/>
              <a:t>extend</a:t>
            </a:r>
            <a:r>
              <a:rPr lang="sv-SE" sz="2400" dirty="0" smtClean="0"/>
              <a:t> a </a:t>
            </a:r>
            <a:r>
              <a:rPr lang="sv-SE" sz="2400" dirty="0" err="1" smtClean="0"/>
              <a:t>visualisation</a:t>
            </a:r>
            <a:r>
              <a:rPr lang="sv-SE" sz="2400" dirty="0" smtClean="0"/>
              <a:t> </a:t>
            </a:r>
            <a:r>
              <a:rPr lang="sv-SE" sz="2400" dirty="0" err="1" smtClean="0"/>
              <a:t>method</a:t>
            </a:r>
            <a:r>
              <a:rPr lang="sv-SE" sz="2400" dirty="0" smtClean="0"/>
              <a:t>.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Model</a:t>
            </a:r>
            <a:r>
              <a:rPr lang="sv-SE" sz="2400" dirty="0" smtClean="0"/>
              <a:t> outputs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summarized</a:t>
            </a:r>
            <a:r>
              <a:rPr lang="sv-SE" sz="2400" dirty="0" smtClean="0"/>
              <a:t> </a:t>
            </a:r>
            <a:r>
              <a:rPr lang="sv-SE" sz="2400" dirty="0" err="1" smtClean="0"/>
              <a:t>including</a:t>
            </a:r>
            <a:r>
              <a:rPr lang="sv-SE" sz="2400" dirty="0" smtClean="0"/>
              <a:t>:</a:t>
            </a:r>
          </a:p>
          <a:p>
            <a:pPr>
              <a:lnSpc>
                <a:spcPts val="3000"/>
              </a:lnSpc>
            </a:pPr>
            <a:r>
              <a:rPr lang="sv-SE" sz="2400" dirty="0" smtClean="0"/>
              <a:t>- </a:t>
            </a:r>
            <a:r>
              <a:rPr lang="sv-SE" sz="2400" dirty="0"/>
              <a:t>	</a:t>
            </a:r>
            <a:r>
              <a:rPr lang="sv-SE" sz="2400" dirty="0" smtClean="0"/>
              <a:t>The global </a:t>
            </a:r>
            <a:r>
              <a:rPr lang="sv-SE" sz="2400" dirty="0" err="1" smtClean="0"/>
              <a:t>model</a:t>
            </a: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400" dirty="0" smtClean="0"/>
              <a:t>- </a:t>
            </a:r>
            <a:r>
              <a:rPr lang="sv-SE" sz="2400" dirty="0"/>
              <a:t>	</a:t>
            </a:r>
            <a:r>
              <a:rPr lang="sv-SE" sz="2400" dirty="0" smtClean="0"/>
              <a:t>The </a:t>
            </a: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</a:t>
            </a:r>
            <a:r>
              <a:rPr lang="sv-SE" sz="2400" dirty="0" err="1" smtClean="0"/>
              <a:t>model</a:t>
            </a: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291881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Model</a:t>
            </a:r>
            <a:r>
              <a:rPr lang="sv-SE" sz="2400" dirty="0" smtClean="0"/>
              <a:t> output – </a:t>
            </a:r>
            <a:r>
              <a:rPr lang="sv-SE" sz="2400" dirty="0" err="1"/>
              <a:t>R</a:t>
            </a:r>
            <a:r>
              <a:rPr lang="sv-SE" sz="2400" dirty="0" err="1" smtClean="0"/>
              <a:t>esult</a:t>
            </a:r>
            <a:r>
              <a:rPr lang="sv-SE" sz="2400" dirty="0" smtClean="0"/>
              <a:t> of Global regression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1600" dirty="0"/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Residuals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Min       1Q   Median       3Q      Max 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-2.47018 -0.29058  0.03148  0.34287  1.49063 </a:t>
            </a:r>
          </a:p>
          <a:p>
            <a:pPr>
              <a:lnSpc>
                <a:spcPts val="2200"/>
              </a:lnSpc>
            </a:pPr>
            <a:endParaRPr lang="sv-S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Coefficients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t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(&gt;|t|)    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(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  3.64760    0.04916   74.19   &lt;2e-16 ***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log_so4      0.44316    0.01405   31.53   &lt;2e-16 ***</a:t>
            </a:r>
          </a:p>
          <a:p>
            <a:pPr>
              <a:lnSpc>
                <a:spcPts val="2200"/>
              </a:lnSpc>
            </a:pPr>
            <a:endParaRPr lang="sv-S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200"/>
              </a:lnSpc>
            </a:pPr>
            <a:r>
              <a:rPr lang="sv-SE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Residual</a:t>
            </a:r>
            <a:r>
              <a:rPr lang="sv-S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standard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0.499 on 2435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degrees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freedom</a:t>
            </a:r>
            <a:endParaRPr lang="sv-S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Multiple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R-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0.2899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Adjusted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R-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squared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0.2896 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F-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statistic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994.2 on 1 and 2435 DF,  p-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&lt; 2.2e-16 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418553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Model</a:t>
            </a:r>
            <a:r>
              <a:rPr lang="sv-SE" sz="2400" dirty="0" smtClean="0"/>
              <a:t> output – </a:t>
            </a:r>
            <a:r>
              <a:rPr lang="sv-SE" sz="2400" dirty="0" err="1" smtClean="0"/>
              <a:t>Result</a:t>
            </a:r>
            <a:r>
              <a:rPr lang="sv-SE" sz="2400" dirty="0" smtClean="0"/>
              <a:t> of GWR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1600" dirty="0"/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Model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calibration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information</a:t>
            </a:r>
            <a:r>
              <a:rPr lang="sv-S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**************</a:t>
            </a:r>
            <a:endParaRPr lang="sv-S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Kernel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function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bisquare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Adaptive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bandwidth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61 (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number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of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nearest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neighbours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Regression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points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the same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locations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as observations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are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used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metric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Euclidean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distance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metric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is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used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</a:p>
          <a:p>
            <a:pPr>
              <a:lnSpc>
                <a:spcPts val="2200"/>
              </a:lnSpc>
            </a:pPr>
            <a:endParaRPr lang="sv-S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*******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Summary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of GWR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coefficient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estimates</a:t>
            </a:r>
            <a:r>
              <a:rPr lang="sv-SE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:**********</a:t>
            </a:r>
            <a:endParaRPr lang="sv-SE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Min.   1st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    Median   3rd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Qu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.   Max.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sv-SE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Intercept</a:t>
            </a: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-2.709958  2.171123  3.099874  3.846460 5.3314</a:t>
            </a:r>
          </a:p>
          <a:p>
            <a:pPr>
              <a:lnSpc>
                <a:spcPts val="2200"/>
              </a:lnSpc>
            </a:pPr>
            <a:r>
              <a:rPr lang="sv-SE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 log_so4   -0.058193  0.411564  0.617109  0.856310 1.9212</a:t>
            </a:r>
            <a:endParaRPr lang="sv-SE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ts val="2250"/>
              </a:lnSpc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53440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835" y="2278340"/>
            <a:ext cx="3741133" cy="4364655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954" y="2257589"/>
            <a:ext cx="3289054" cy="438540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15" name="TextBox 14"/>
          <p:cNvSpPr txBox="1"/>
          <p:nvPr/>
        </p:nvSpPr>
        <p:spPr>
          <a:xfrm>
            <a:off x="494234" y="1262495"/>
            <a:ext cx="7220178" cy="203169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Model</a:t>
            </a:r>
            <a:r>
              <a:rPr lang="sv-SE" sz="2400" dirty="0" smtClean="0"/>
              <a:t> output – </a:t>
            </a:r>
            <a:r>
              <a:rPr lang="sv-SE" sz="2400" dirty="0" err="1" smtClean="0"/>
              <a:t>Result</a:t>
            </a:r>
            <a:r>
              <a:rPr lang="sv-SE" sz="2400" dirty="0" smtClean="0"/>
              <a:t> of GWR</a:t>
            </a:r>
            <a:endParaRPr lang="en-US" dirty="0"/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16" name="Rectangle 15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509452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 smtClean="0"/>
          </a:p>
          <a:p>
            <a:pPr>
              <a:lnSpc>
                <a:spcPts val="3000"/>
              </a:lnSpc>
            </a:pPr>
            <a:r>
              <a:rPr lang="sv-SE" sz="2400" dirty="0" smtClean="0"/>
              <a:t>GWR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several</a:t>
            </a:r>
            <a:r>
              <a:rPr lang="sv-SE" sz="2400" dirty="0" smtClean="0"/>
              <a:t> </a:t>
            </a:r>
            <a:r>
              <a:rPr lang="sv-SE" sz="2400" dirty="0" err="1" smtClean="0"/>
              <a:t>explanatory</a:t>
            </a:r>
            <a:r>
              <a:rPr lang="sv-SE" sz="2400" dirty="0" smtClean="0"/>
              <a:t> </a:t>
            </a:r>
            <a:r>
              <a:rPr lang="sv-SE" sz="2400" dirty="0" err="1" smtClean="0"/>
              <a:t>variables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Several</a:t>
            </a:r>
            <a:r>
              <a:rPr lang="sv-SE" sz="2000" dirty="0" smtClean="0"/>
              <a:t> </a:t>
            </a:r>
            <a:r>
              <a:rPr lang="sv-SE" sz="2000" dirty="0" err="1" smtClean="0"/>
              <a:t>explanatory</a:t>
            </a:r>
            <a:r>
              <a:rPr lang="sv-SE" sz="2000" dirty="0" smtClean="0"/>
              <a:t> </a:t>
            </a:r>
            <a:r>
              <a:rPr lang="sv-SE" sz="2000" dirty="0" err="1" smtClean="0"/>
              <a:t>variables</a:t>
            </a:r>
            <a:r>
              <a:rPr lang="sv-SE" sz="2000" dirty="0" smtClean="0"/>
              <a:t> </a:t>
            </a:r>
            <a:r>
              <a:rPr lang="sv-SE" sz="2000" dirty="0" err="1" smtClean="0"/>
              <a:t>can</a:t>
            </a:r>
            <a:r>
              <a:rPr lang="sv-SE" sz="2000" dirty="0" smtClean="0"/>
              <a:t> be </a:t>
            </a:r>
            <a:r>
              <a:rPr lang="sv-SE" sz="2000" dirty="0" err="1" smtClean="0"/>
              <a:t>included</a:t>
            </a:r>
            <a:r>
              <a:rPr lang="sv-SE" sz="2000" dirty="0" smtClean="0"/>
              <a:t> in the </a:t>
            </a:r>
            <a:r>
              <a:rPr lang="sv-SE" sz="2000" dirty="0" err="1" smtClean="0"/>
              <a:t>analysis</a:t>
            </a: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r>
              <a:rPr lang="sv-SE" sz="2000" dirty="0" smtClean="0"/>
              <a:t>The </a:t>
            </a:r>
            <a:r>
              <a:rPr lang="sv-SE" sz="2000" dirty="0" err="1" smtClean="0"/>
              <a:t>bandwith</a:t>
            </a:r>
            <a:r>
              <a:rPr lang="sv-SE" sz="2000" dirty="0" smtClean="0"/>
              <a:t> for </a:t>
            </a:r>
            <a:r>
              <a:rPr lang="sv-SE" sz="2000" dirty="0" err="1" smtClean="0"/>
              <a:t>individual</a:t>
            </a:r>
            <a:r>
              <a:rPr lang="sv-SE" sz="2000" dirty="0" smtClean="0"/>
              <a:t> </a:t>
            </a:r>
            <a:r>
              <a:rPr lang="sv-SE" sz="2000" dirty="0" err="1" smtClean="0"/>
              <a:t>explanatory</a:t>
            </a:r>
            <a:r>
              <a:rPr lang="sv-SE" sz="2000" dirty="0" smtClean="0"/>
              <a:t> </a:t>
            </a:r>
            <a:r>
              <a:rPr lang="sv-SE" sz="2000" dirty="0" err="1" smtClean="0"/>
              <a:t>variables</a:t>
            </a:r>
            <a:r>
              <a:rPr lang="sv-SE" sz="2000" dirty="0" smtClean="0"/>
              <a:t> </a:t>
            </a:r>
            <a:r>
              <a:rPr lang="sv-SE" sz="2000" dirty="0" err="1" smtClean="0"/>
              <a:t>can</a:t>
            </a:r>
            <a:r>
              <a:rPr lang="sv-SE" sz="2000" dirty="0" smtClean="0"/>
              <a:t> be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smtClean="0"/>
              <a:t>The same – Basic GWR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smtClean="0"/>
              <a:t>Different – </a:t>
            </a:r>
            <a:r>
              <a:rPr lang="sv-SE" sz="2000" dirty="0" err="1" smtClean="0"/>
              <a:t>Multiscale</a:t>
            </a:r>
            <a:r>
              <a:rPr lang="sv-SE" sz="2000" dirty="0" smtClean="0"/>
              <a:t> GWR</a:t>
            </a:r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000" dirty="0" smtClean="0"/>
              <a:t>Different </a:t>
            </a:r>
            <a:r>
              <a:rPr lang="sv-SE" sz="2000" dirty="0" err="1" smtClean="0"/>
              <a:t>bandwidth</a:t>
            </a:r>
            <a:r>
              <a:rPr lang="sv-SE" sz="2000" dirty="0" smtClean="0"/>
              <a:t>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used</a:t>
            </a:r>
            <a:r>
              <a:rPr lang="sv-SE" sz="2000" dirty="0" smtClean="0"/>
              <a:t> </a:t>
            </a:r>
            <a:r>
              <a:rPr lang="sv-SE" sz="2000" dirty="0" err="1" smtClean="0"/>
              <a:t>if</a:t>
            </a:r>
            <a:r>
              <a:rPr lang="sv-SE" sz="2000" dirty="0" smtClean="0"/>
              <a:t> </a:t>
            </a:r>
            <a:r>
              <a:rPr lang="sv-SE" sz="2000" dirty="0" err="1" smtClean="0"/>
              <a:t>variables</a:t>
            </a:r>
            <a:r>
              <a:rPr lang="sv-SE" sz="2000" dirty="0" smtClean="0"/>
              <a:t> </a:t>
            </a:r>
            <a:r>
              <a:rPr lang="sv-SE" sz="2000" dirty="0" err="1" smtClean="0"/>
              <a:t>function</a:t>
            </a:r>
            <a:r>
              <a:rPr lang="sv-SE" sz="2000" dirty="0" smtClean="0"/>
              <a:t> on different spatial </a:t>
            </a:r>
            <a:r>
              <a:rPr lang="sv-SE" sz="2000" dirty="0" err="1" smtClean="0"/>
              <a:t>scales</a:t>
            </a:r>
            <a:r>
              <a:rPr lang="sv-SE" sz="2000" dirty="0" smtClean="0"/>
              <a:t>. BUT: </a:t>
            </a:r>
            <a:r>
              <a:rPr lang="sv-SE" sz="2000" dirty="0" err="1" smtClean="0"/>
              <a:t>bandwith</a:t>
            </a:r>
            <a:r>
              <a:rPr lang="sv-SE" sz="2000" dirty="0" smtClean="0"/>
              <a:t> </a:t>
            </a:r>
            <a:r>
              <a:rPr lang="sv-SE" sz="2000" dirty="0" err="1" smtClean="0"/>
              <a:t>selection</a:t>
            </a:r>
            <a:r>
              <a:rPr lang="sv-SE" sz="2000" dirty="0" smtClean="0"/>
              <a:t> is </a:t>
            </a:r>
            <a:r>
              <a:rPr lang="sv-SE" sz="2000" dirty="0" err="1" smtClean="0"/>
              <a:t>very</a:t>
            </a:r>
            <a:r>
              <a:rPr lang="sv-SE" sz="2000" dirty="0" smtClean="0"/>
              <a:t> </a:t>
            </a:r>
            <a:r>
              <a:rPr lang="sv-SE" sz="2000" dirty="0" err="1" smtClean="0"/>
              <a:t>computationally</a:t>
            </a:r>
            <a:r>
              <a:rPr lang="sv-SE" sz="2000" dirty="0" smtClean="0"/>
              <a:t> </a:t>
            </a:r>
            <a:r>
              <a:rPr lang="sv-SE" sz="2000" dirty="0" err="1" smtClean="0"/>
              <a:t>expensive</a:t>
            </a:r>
            <a:r>
              <a:rPr lang="sv-SE" sz="2000" dirty="0" smtClean="0"/>
              <a:t>.</a:t>
            </a: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66958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varying</a:t>
            </a:r>
            <a:r>
              <a:rPr lang="sv-SE" sz="2400" dirty="0" smtClean="0"/>
              <a:t> relationships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Example</a:t>
            </a:r>
            <a:r>
              <a:rPr lang="sv-SE" sz="2400" dirty="0" smtClean="0"/>
              <a:t> dataset: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Response</a:t>
            </a:r>
            <a:r>
              <a:rPr lang="sv-SE" sz="2400" dirty="0" smtClean="0"/>
              <a:t>: </a:t>
            </a:r>
            <a:r>
              <a:rPr lang="sv-SE" sz="2400" dirty="0" err="1" smtClean="0"/>
              <a:t>anion</a:t>
            </a:r>
            <a:r>
              <a:rPr lang="sv-SE" sz="2400" dirty="0" smtClean="0"/>
              <a:t> </a:t>
            </a:r>
            <a:r>
              <a:rPr lang="sv-SE" sz="2400" dirty="0" err="1" smtClean="0"/>
              <a:t>neutralizing</a:t>
            </a:r>
            <a:r>
              <a:rPr lang="sv-SE" sz="2400" dirty="0" smtClean="0"/>
              <a:t> </a:t>
            </a:r>
            <a:r>
              <a:rPr lang="sv-SE" sz="2400" dirty="0" err="1" smtClean="0"/>
              <a:t>capacity</a:t>
            </a:r>
            <a:r>
              <a:rPr lang="sv-SE" sz="2400" dirty="0"/>
              <a:t> </a:t>
            </a:r>
            <a:r>
              <a:rPr lang="sv-SE" sz="2400" dirty="0" smtClean="0"/>
              <a:t>(ANC)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Explanatory</a:t>
            </a:r>
            <a:r>
              <a:rPr lang="sv-SE" sz="2400" dirty="0" smtClean="0"/>
              <a:t> </a:t>
            </a:r>
            <a:r>
              <a:rPr lang="sv-SE" sz="2400" dirty="0" err="1" smtClean="0"/>
              <a:t>variables</a:t>
            </a:r>
            <a:r>
              <a:rPr lang="sv-SE" sz="2400" dirty="0" smtClean="0"/>
              <a:t>:</a:t>
            </a:r>
          </a:p>
          <a:p>
            <a:pPr>
              <a:lnSpc>
                <a:spcPts val="3000"/>
              </a:lnSpc>
            </a:pPr>
            <a:r>
              <a:rPr lang="sv-SE" sz="2400" dirty="0"/>
              <a:t>	</a:t>
            </a:r>
            <a:r>
              <a:rPr lang="sv-SE" sz="2400" dirty="0" smtClean="0"/>
              <a:t>	</a:t>
            </a:r>
            <a:r>
              <a:rPr lang="sv-SE" sz="2400" dirty="0" err="1" smtClean="0"/>
              <a:t>sulfate</a:t>
            </a:r>
            <a:r>
              <a:rPr lang="sv-SE" sz="2400" dirty="0" smtClean="0"/>
              <a:t> (SO</a:t>
            </a:r>
            <a:r>
              <a:rPr lang="sv-SE" sz="2400" baseline="-25000" dirty="0" smtClean="0"/>
              <a:t>4</a:t>
            </a:r>
            <a:r>
              <a:rPr lang="sv-SE" sz="2400" dirty="0" smtClean="0"/>
              <a:t>)</a:t>
            </a:r>
          </a:p>
          <a:p>
            <a:pPr>
              <a:lnSpc>
                <a:spcPts val="3000"/>
              </a:lnSpc>
            </a:pPr>
            <a:r>
              <a:rPr lang="sv-SE" sz="2400" dirty="0"/>
              <a:t>	</a:t>
            </a:r>
            <a:r>
              <a:rPr lang="sv-SE" sz="2400" dirty="0" smtClean="0"/>
              <a:t>	</a:t>
            </a:r>
            <a:r>
              <a:rPr lang="sv-SE" sz="2400" dirty="0" err="1" smtClean="0"/>
              <a:t>buffering</a:t>
            </a:r>
            <a:r>
              <a:rPr lang="sv-SE" sz="2400" dirty="0" smtClean="0"/>
              <a:t> </a:t>
            </a:r>
            <a:r>
              <a:rPr lang="sv-SE" sz="2400" dirty="0" err="1" smtClean="0"/>
              <a:t>capacity</a:t>
            </a:r>
            <a:r>
              <a:rPr lang="sv-SE" sz="2400" dirty="0" smtClean="0"/>
              <a:t> (BC)</a:t>
            </a:r>
          </a:p>
          <a:p>
            <a:pPr>
              <a:lnSpc>
                <a:spcPts val="3000"/>
              </a:lnSpc>
            </a:pPr>
            <a:r>
              <a:rPr lang="sv-SE" sz="2400" dirty="0"/>
              <a:t>	</a:t>
            </a:r>
            <a:r>
              <a:rPr lang="sv-SE" sz="2400" dirty="0" smtClean="0"/>
              <a:t>	</a:t>
            </a:r>
            <a:r>
              <a:rPr lang="sv-SE" sz="2400" dirty="0" err="1" smtClean="0"/>
              <a:t>chloride</a:t>
            </a:r>
            <a:r>
              <a:rPr lang="sv-SE" sz="2400" dirty="0" smtClean="0"/>
              <a:t> (</a:t>
            </a:r>
            <a:r>
              <a:rPr lang="sv-SE" sz="2400" dirty="0" err="1" smtClean="0"/>
              <a:t>Cl</a:t>
            </a:r>
            <a:r>
              <a:rPr lang="sv-SE" sz="2400" dirty="0" smtClean="0"/>
              <a:t>)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Data is </a:t>
            </a:r>
            <a:r>
              <a:rPr lang="sv-SE" sz="2400" dirty="0" err="1" smtClean="0"/>
              <a:t>modelled</a:t>
            </a:r>
            <a:r>
              <a:rPr lang="sv-SE" sz="2400" dirty="0" smtClean="0"/>
              <a:t> by MAGIC-</a:t>
            </a:r>
            <a:r>
              <a:rPr lang="sv-SE" sz="2400" dirty="0" err="1" smtClean="0"/>
              <a:t>model</a:t>
            </a:r>
            <a:r>
              <a:rPr lang="sv-SE" sz="2400" dirty="0" smtClean="0"/>
              <a:t>. </a:t>
            </a:r>
            <a:r>
              <a:rPr lang="sv-SE" sz="2400" dirty="0"/>
              <a:t>	</a:t>
            </a: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400" dirty="0"/>
              <a:t>	</a:t>
            </a:r>
            <a:r>
              <a:rPr lang="sv-SE" sz="2400" dirty="0" smtClean="0"/>
              <a:t>		</a:t>
            </a:r>
          </a:p>
          <a:p>
            <a:pPr>
              <a:lnSpc>
                <a:spcPts val="3000"/>
              </a:lnSpc>
            </a:pPr>
            <a:r>
              <a:rPr lang="sv-SE" sz="2400" dirty="0"/>
              <a:t>	</a:t>
            </a:r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81208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 smtClean="0"/>
          </a:p>
          <a:p>
            <a:pPr>
              <a:lnSpc>
                <a:spcPts val="3000"/>
              </a:lnSpc>
            </a:pPr>
            <a:r>
              <a:rPr lang="sv-SE" sz="2400" dirty="0" smtClean="0"/>
              <a:t>Basic GWR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several</a:t>
            </a:r>
            <a:r>
              <a:rPr lang="sv-SE" sz="2400" dirty="0" smtClean="0"/>
              <a:t> </a:t>
            </a:r>
            <a:r>
              <a:rPr lang="sv-SE" sz="2400" dirty="0" err="1" smtClean="0"/>
              <a:t>explanatory</a:t>
            </a:r>
            <a:r>
              <a:rPr lang="sv-SE" sz="2400" dirty="0" smtClean="0"/>
              <a:t> </a:t>
            </a:r>
            <a:r>
              <a:rPr lang="sv-SE" sz="2400" dirty="0" err="1" smtClean="0"/>
              <a:t>variables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could</a:t>
            </a:r>
            <a:r>
              <a:rPr lang="sv-SE" sz="2000" dirty="0" smtClean="0"/>
              <a:t> </a:t>
            </a:r>
            <a:r>
              <a:rPr lang="sv-SE" sz="2000" dirty="0" err="1" smtClean="0"/>
              <a:t>include</a:t>
            </a:r>
            <a:r>
              <a:rPr lang="sv-SE" sz="2000" dirty="0" smtClean="0"/>
              <a:t> SO4, BC and </a:t>
            </a:r>
            <a:r>
              <a:rPr lang="sv-SE" sz="2000" dirty="0" err="1" smtClean="0"/>
              <a:t>Cl</a:t>
            </a:r>
            <a:r>
              <a:rPr lang="sv-SE" sz="2000" dirty="0" smtClean="0"/>
              <a:t> as </a:t>
            </a:r>
            <a:r>
              <a:rPr lang="sv-SE" sz="2000" dirty="0" err="1" smtClean="0"/>
              <a:t>explanatory</a:t>
            </a:r>
            <a:r>
              <a:rPr lang="sv-SE" sz="2000" dirty="0" smtClean="0"/>
              <a:t> </a:t>
            </a:r>
            <a:r>
              <a:rPr lang="sv-SE" sz="2000" dirty="0" err="1" smtClean="0"/>
              <a:t>variables</a:t>
            </a: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r>
              <a:rPr lang="sv-SE" sz="2000" dirty="0" smtClean="0"/>
              <a:t>Problem of </a:t>
            </a:r>
            <a:r>
              <a:rPr lang="sv-SE" sz="2000" dirty="0" err="1" smtClean="0"/>
              <a:t>multicollinearity</a:t>
            </a:r>
            <a:r>
              <a:rPr lang="sv-SE" sz="2000" dirty="0" smtClean="0"/>
              <a:t> is present </a:t>
            </a:r>
            <a:r>
              <a:rPr lang="sv-SE" sz="2000" dirty="0" err="1" smtClean="0"/>
              <a:t>also</a:t>
            </a:r>
            <a:r>
              <a:rPr lang="sv-SE" sz="2000" dirty="0" smtClean="0"/>
              <a:t> in GWR. </a:t>
            </a:r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9176" y="3873211"/>
            <a:ext cx="3383936" cy="235513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985" y="3873211"/>
            <a:ext cx="2889738" cy="277250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err="1" smtClean="0"/>
              <a:t>We</a:t>
            </a:r>
            <a:r>
              <a:rPr lang="sv-SE" sz="2000" dirty="0" smtClean="0"/>
              <a:t> </a:t>
            </a:r>
            <a:r>
              <a:rPr lang="sv-SE" sz="2000" dirty="0" err="1" smtClean="0"/>
              <a:t>expect</a:t>
            </a:r>
            <a:r>
              <a:rPr lang="sv-SE" sz="2000" dirty="0" smtClean="0"/>
              <a:t> </a:t>
            </a:r>
            <a:r>
              <a:rPr lang="sv-SE" sz="2000" dirty="0" err="1" smtClean="0"/>
              <a:t>coefficients</a:t>
            </a:r>
            <a:r>
              <a:rPr lang="sv-SE" sz="2000" dirty="0" smtClean="0"/>
              <a:t> for SO4 to </a:t>
            </a:r>
            <a:r>
              <a:rPr lang="sv-SE" sz="2000" dirty="0" err="1" smtClean="0"/>
              <a:t>change</a:t>
            </a:r>
            <a:r>
              <a:rPr lang="sv-SE" sz="2000" dirty="0" smtClean="0"/>
              <a:t> </a:t>
            </a:r>
            <a:r>
              <a:rPr lang="sv-SE" sz="2000" dirty="0" err="1" smtClean="0"/>
              <a:t>when</a:t>
            </a:r>
            <a:r>
              <a:rPr lang="sv-SE" sz="2000" dirty="0" smtClean="0"/>
              <a:t> BC is </a:t>
            </a:r>
            <a:r>
              <a:rPr lang="sv-SE" sz="2000" dirty="0" err="1" smtClean="0"/>
              <a:t>included</a:t>
            </a:r>
            <a:r>
              <a:rPr lang="sv-SE" sz="2000" dirty="0" smtClean="0"/>
              <a:t>, </a:t>
            </a:r>
            <a:r>
              <a:rPr lang="sv-SE" sz="2000" dirty="0" err="1" smtClean="0"/>
              <a:t>since</a:t>
            </a:r>
            <a:r>
              <a:rPr lang="sv-SE" sz="2000" dirty="0" smtClean="0"/>
              <a:t> </a:t>
            </a:r>
            <a:r>
              <a:rPr lang="sv-SE" sz="2000" dirty="0" err="1" smtClean="0"/>
              <a:t>they</a:t>
            </a:r>
            <a:r>
              <a:rPr lang="sv-SE" sz="2000" dirty="0" smtClean="0"/>
              <a:t> </a:t>
            </a:r>
            <a:r>
              <a:rPr lang="sv-SE" sz="2000" dirty="0" err="1" smtClean="0"/>
              <a:t>describe</a:t>
            </a:r>
            <a:r>
              <a:rPr lang="sv-SE" sz="2000" dirty="0" smtClean="0"/>
              <a:t> (to </a:t>
            </a:r>
            <a:r>
              <a:rPr lang="sv-SE" sz="2000" dirty="0" err="1" smtClean="0"/>
              <a:t>some</a:t>
            </a:r>
            <a:r>
              <a:rPr lang="sv-SE" sz="2000" dirty="0" smtClean="0"/>
              <a:t> </a:t>
            </a:r>
            <a:r>
              <a:rPr lang="sv-SE" sz="2000" dirty="0" err="1" smtClean="0"/>
              <a:t>extend</a:t>
            </a:r>
            <a:r>
              <a:rPr lang="sv-SE" sz="2000" dirty="0" smtClean="0"/>
              <a:t>) the same </a:t>
            </a:r>
            <a:r>
              <a:rPr lang="sv-SE" sz="2000" dirty="0" err="1" smtClean="0"/>
              <a:t>effect</a:t>
            </a:r>
            <a:r>
              <a:rPr lang="sv-SE" sz="2000" dirty="0" smtClean="0"/>
              <a:t>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5403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17" y="2080846"/>
            <a:ext cx="4084019" cy="442435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3754" y="1048549"/>
            <a:ext cx="3083169" cy="556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sv-SE" sz="2000" dirty="0" err="1"/>
              <a:t>Coefficients</a:t>
            </a:r>
            <a:r>
              <a:rPr lang="sv-SE" sz="2000" dirty="0"/>
              <a:t> for SO4 in the </a:t>
            </a:r>
            <a:r>
              <a:rPr lang="sv-SE" sz="2000" dirty="0" err="1"/>
              <a:t>univariate</a:t>
            </a:r>
            <a:r>
              <a:rPr lang="sv-SE" sz="2000" dirty="0"/>
              <a:t> </a:t>
            </a:r>
            <a:r>
              <a:rPr lang="sv-SE" sz="2000" dirty="0" err="1"/>
              <a:t>model</a:t>
            </a:r>
            <a:endParaRPr lang="en-US" sz="2000" dirty="0"/>
          </a:p>
        </p:txBody>
      </p:sp>
      <p:grpSp>
        <p:nvGrpSpPr>
          <p:cNvPr id="8" name="Group 7"/>
          <p:cNvGrpSpPr/>
          <p:nvPr/>
        </p:nvGrpSpPr>
        <p:grpSpPr>
          <a:xfrm>
            <a:off x="3947156" y="1048549"/>
            <a:ext cx="3889844" cy="5456651"/>
            <a:chOff x="3947156" y="1048549"/>
            <a:chExt cx="3889844" cy="545665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7156" y="1967048"/>
              <a:ext cx="3889844" cy="4538152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601308" y="1048549"/>
              <a:ext cx="3083169" cy="5568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sv-SE" sz="2000" dirty="0" err="1"/>
                <a:t>Coefficients</a:t>
              </a:r>
              <a:r>
                <a:rPr lang="sv-SE" sz="2000" dirty="0"/>
                <a:t> for SO4 in the </a:t>
              </a:r>
              <a:r>
                <a:rPr lang="sv-SE" sz="2000" dirty="0" err="1" smtClean="0"/>
                <a:t>multiple</a:t>
              </a:r>
              <a:r>
                <a:rPr lang="sv-SE" sz="2000" dirty="0" smtClean="0"/>
                <a:t> </a:t>
              </a:r>
              <a:r>
                <a:rPr lang="sv-SE" sz="2000" dirty="0" err="1"/>
                <a:t>model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0147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33754" y="1048549"/>
            <a:ext cx="3083169" cy="55684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sv-SE" sz="2000" dirty="0" err="1"/>
              <a:t>Coefficients</a:t>
            </a:r>
            <a:r>
              <a:rPr lang="sv-SE" sz="2000" dirty="0"/>
              <a:t> for SO4 in the </a:t>
            </a:r>
            <a:r>
              <a:rPr lang="sv-SE" sz="2000" dirty="0" err="1"/>
              <a:t>univariate</a:t>
            </a:r>
            <a:r>
              <a:rPr lang="sv-SE" sz="2000" dirty="0"/>
              <a:t> </a:t>
            </a:r>
            <a:r>
              <a:rPr lang="sv-SE" sz="2000" dirty="0" err="1"/>
              <a:t>model</a:t>
            </a:r>
            <a:endParaRPr lang="en-US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736" y="2026721"/>
            <a:ext cx="3834310" cy="447336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944815" y="1048549"/>
            <a:ext cx="3839308" cy="5451534"/>
            <a:chOff x="3944815" y="1048549"/>
            <a:chExt cx="3839308" cy="5451534"/>
          </a:xfrm>
        </p:grpSpPr>
        <p:sp>
          <p:nvSpPr>
            <p:cNvPr id="14" name="TextBox 13"/>
            <p:cNvSpPr txBox="1"/>
            <p:nvPr/>
          </p:nvSpPr>
          <p:spPr>
            <a:xfrm>
              <a:off x="4601308" y="1048549"/>
              <a:ext cx="3083169" cy="55684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3000"/>
                </a:lnSpc>
              </a:pPr>
              <a:r>
                <a:rPr lang="sv-SE" sz="2000" dirty="0" err="1"/>
                <a:t>Coefficients</a:t>
              </a:r>
              <a:r>
                <a:rPr lang="sv-SE" sz="2000" dirty="0"/>
                <a:t> for </a:t>
              </a:r>
              <a:r>
                <a:rPr lang="sv-SE" sz="2000" dirty="0" smtClean="0"/>
                <a:t>BC </a:t>
              </a:r>
              <a:r>
                <a:rPr lang="sv-SE" sz="2000" dirty="0"/>
                <a:t>in the </a:t>
              </a:r>
              <a:r>
                <a:rPr lang="sv-SE" sz="2000" dirty="0" err="1" smtClean="0"/>
                <a:t>multiple</a:t>
              </a:r>
              <a:r>
                <a:rPr lang="sv-SE" sz="2000" dirty="0" smtClean="0"/>
                <a:t> </a:t>
              </a:r>
              <a:r>
                <a:rPr lang="sv-SE" sz="2000" dirty="0" err="1"/>
                <a:t>model</a:t>
              </a:r>
              <a:endParaRPr lang="en-US" sz="2000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944815" y="2020891"/>
              <a:ext cx="3839308" cy="447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34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 algn="ctr">
              <a:lnSpc>
                <a:spcPts val="4700"/>
              </a:lnSpc>
            </a:pPr>
            <a:r>
              <a:rPr lang="sv-SE" sz="3600" dirty="0"/>
              <a:t>GWR for the </a:t>
            </a:r>
            <a:endParaRPr lang="sv-SE" sz="3600" dirty="0" smtClean="0"/>
          </a:p>
          <a:p>
            <a:pPr algn="ctr">
              <a:lnSpc>
                <a:spcPts val="4700"/>
              </a:lnSpc>
            </a:pPr>
            <a:r>
              <a:rPr lang="sv-SE" sz="3600" dirty="0" err="1" smtClean="0"/>
              <a:t>analysis</a:t>
            </a:r>
            <a:r>
              <a:rPr lang="sv-SE" sz="3600" dirty="0" smtClean="0"/>
              <a:t> </a:t>
            </a:r>
            <a:r>
              <a:rPr lang="sv-SE" sz="3600" dirty="0"/>
              <a:t>of temporal trends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lvl="1">
              <a:lnSpc>
                <a:spcPts val="2250"/>
              </a:lnSpc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42343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for the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of temporal trends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Instead</a:t>
            </a:r>
            <a:r>
              <a:rPr lang="sv-SE" sz="2400" dirty="0" smtClean="0"/>
              <a:t> of a spatial snapshot </a:t>
            </a:r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can</a:t>
            </a:r>
            <a:r>
              <a:rPr lang="sv-SE" sz="2400" dirty="0" smtClean="0"/>
              <a:t> </a:t>
            </a:r>
            <a:r>
              <a:rPr lang="sv-SE" sz="2400" dirty="0" err="1" smtClean="0"/>
              <a:t>use</a:t>
            </a:r>
            <a:r>
              <a:rPr lang="sv-SE" sz="2400" dirty="0" smtClean="0"/>
              <a:t> </a:t>
            </a:r>
            <a:r>
              <a:rPr lang="sv-SE" sz="2400" dirty="0" err="1" smtClean="0"/>
              <a:t>time</a:t>
            </a:r>
            <a:r>
              <a:rPr lang="sv-SE" sz="2400" dirty="0" smtClean="0"/>
              <a:t> series data at </a:t>
            </a:r>
            <a:r>
              <a:rPr lang="sv-SE" sz="2400" dirty="0" err="1" smtClean="0"/>
              <a:t>many</a:t>
            </a:r>
            <a:r>
              <a:rPr lang="sv-SE" sz="2400" dirty="0" smtClean="0"/>
              <a:t> stations in space. 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If </a:t>
            </a:r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expect</a:t>
            </a:r>
            <a:r>
              <a:rPr lang="sv-SE" sz="2400" dirty="0" smtClean="0"/>
              <a:t> </a:t>
            </a:r>
            <a:r>
              <a:rPr lang="sv-SE" sz="2400" dirty="0" err="1" smtClean="0"/>
              <a:t>that</a:t>
            </a:r>
            <a:r>
              <a:rPr lang="sv-SE" sz="2400" dirty="0" smtClean="0"/>
              <a:t> the temporal trend is </a:t>
            </a:r>
            <a:r>
              <a:rPr lang="sv-SE" sz="2400" dirty="0" err="1" smtClean="0"/>
              <a:t>similar</a:t>
            </a:r>
            <a:r>
              <a:rPr lang="sv-SE" sz="2400" dirty="0" smtClean="0"/>
              <a:t> </a:t>
            </a:r>
            <a:r>
              <a:rPr lang="sv-SE" sz="2400" dirty="0" err="1" smtClean="0"/>
              <a:t>when</a:t>
            </a:r>
            <a:r>
              <a:rPr lang="sv-SE" sz="2400" dirty="0" smtClean="0"/>
              <a:t> stations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close</a:t>
            </a:r>
            <a:r>
              <a:rPr lang="sv-SE" sz="2400" dirty="0"/>
              <a:t> </a:t>
            </a:r>
            <a:r>
              <a:rPr lang="sv-SE" sz="2400" dirty="0" err="1" smtClean="0"/>
              <a:t>we</a:t>
            </a:r>
            <a:r>
              <a:rPr lang="sv-SE" sz="2400" dirty="0" smtClean="0"/>
              <a:t> </a:t>
            </a:r>
            <a:r>
              <a:rPr lang="sv-SE" sz="2400" dirty="0" err="1" smtClean="0"/>
              <a:t>can</a:t>
            </a:r>
            <a:r>
              <a:rPr lang="sv-SE" sz="2400" dirty="0" smtClean="0"/>
              <a:t> </a:t>
            </a:r>
            <a:r>
              <a:rPr lang="sv-SE" sz="2400" dirty="0" err="1" smtClean="0"/>
              <a:t>use</a:t>
            </a:r>
            <a:r>
              <a:rPr lang="sv-SE" sz="2400" dirty="0" smtClean="0"/>
              <a:t> </a:t>
            </a: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r>
              <a:rPr lang="sv-SE" sz="2400" dirty="0" smtClean="0"/>
              <a:t> for trend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. 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1924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for the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of temporal trends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Time</a:t>
            </a:r>
            <a:r>
              <a:rPr lang="sv-SE" sz="2400" dirty="0" smtClean="0"/>
              <a:t> </a:t>
            </a:r>
            <a:r>
              <a:rPr lang="sv-SE" sz="2400" dirty="0" err="1" smtClean="0"/>
              <a:t>can</a:t>
            </a:r>
            <a:r>
              <a:rPr lang="sv-SE" sz="2400" dirty="0" smtClean="0"/>
              <a:t> be </a:t>
            </a:r>
            <a:r>
              <a:rPr lang="sv-SE" sz="2400" dirty="0" err="1" smtClean="0"/>
              <a:t>used</a:t>
            </a:r>
            <a:r>
              <a:rPr lang="sv-SE" sz="2400" dirty="0" smtClean="0"/>
              <a:t> as an </a:t>
            </a:r>
            <a:r>
              <a:rPr lang="sv-SE" sz="2400" dirty="0" err="1" smtClean="0"/>
              <a:t>explanatory</a:t>
            </a:r>
            <a:r>
              <a:rPr lang="sv-SE" sz="2400" dirty="0" smtClean="0"/>
              <a:t> </a:t>
            </a:r>
            <a:r>
              <a:rPr lang="sv-SE" sz="2400" dirty="0" err="1" smtClean="0"/>
              <a:t>variable</a:t>
            </a:r>
            <a:r>
              <a:rPr lang="sv-SE" sz="2400" dirty="0" smtClean="0"/>
              <a:t> in GWR.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The </a:t>
            </a:r>
            <a:r>
              <a:rPr lang="sv-SE" sz="2400" dirty="0" err="1" smtClean="0"/>
              <a:t>model</a:t>
            </a:r>
            <a:r>
              <a:rPr lang="sv-SE" sz="2400" dirty="0" smtClean="0"/>
              <a:t> </a:t>
            </a:r>
            <a:r>
              <a:rPr lang="sv-SE" sz="2400" dirty="0" err="1" smtClean="0"/>
              <a:t>needs</a:t>
            </a:r>
            <a:r>
              <a:rPr lang="sv-SE" sz="2400" dirty="0" smtClean="0"/>
              <a:t> to be simple and the relation to </a:t>
            </a:r>
            <a:r>
              <a:rPr lang="sv-SE" sz="2400" dirty="0" err="1" smtClean="0"/>
              <a:t>time</a:t>
            </a:r>
            <a:r>
              <a:rPr lang="sv-SE" sz="2400" dirty="0" smtClean="0"/>
              <a:t>/</a:t>
            </a:r>
            <a:r>
              <a:rPr lang="sv-SE" sz="2400" dirty="0" err="1" smtClean="0"/>
              <a:t>year</a:t>
            </a:r>
            <a:r>
              <a:rPr lang="sv-SE" sz="2400" dirty="0" smtClean="0"/>
              <a:t> </a:t>
            </a:r>
            <a:r>
              <a:rPr lang="sv-SE" sz="2400" dirty="0" err="1" smtClean="0"/>
              <a:t>linear</a:t>
            </a:r>
            <a:r>
              <a:rPr lang="sv-SE" sz="2400" dirty="0" smtClean="0"/>
              <a:t>, i.e. it is best </a:t>
            </a:r>
            <a:r>
              <a:rPr lang="sv-SE" sz="2400" dirty="0" err="1" smtClean="0"/>
              <a:t>fitted</a:t>
            </a:r>
            <a:r>
              <a:rPr lang="sv-SE" sz="2400" dirty="0" smtClean="0"/>
              <a:t> for 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400" dirty="0" err="1" smtClean="0"/>
              <a:t>shorter</a:t>
            </a:r>
            <a:r>
              <a:rPr lang="sv-SE" sz="2400" dirty="0" smtClean="0"/>
              <a:t> </a:t>
            </a:r>
            <a:r>
              <a:rPr lang="sv-SE" sz="2400" dirty="0" err="1" smtClean="0"/>
              <a:t>time</a:t>
            </a:r>
            <a:r>
              <a:rPr lang="sv-SE" sz="2400" dirty="0" smtClean="0"/>
              <a:t> series 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400" dirty="0" err="1" smtClean="0"/>
              <a:t>based</a:t>
            </a:r>
            <a:r>
              <a:rPr lang="sv-SE" sz="2400" dirty="0" smtClean="0"/>
              <a:t> on </a:t>
            </a:r>
            <a:r>
              <a:rPr lang="sv-SE" sz="2400" dirty="0" err="1" smtClean="0"/>
              <a:t>annual</a:t>
            </a:r>
            <a:r>
              <a:rPr lang="sv-SE" sz="2400" dirty="0" smtClean="0"/>
              <a:t> data, to </a:t>
            </a:r>
            <a:r>
              <a:rPr lang="sv-SE" sz="2400" dirty="0" err="1" smtClean="0"/>
              <a:t>avoid</a:t>
            </a:r>
            <a:r>
              <a:rPr lang="sv-SE" sz="2400" dirty="0" smtClean="0"/>
              <a:t> </a:t>
            </a:r>
            <a:r>
              <a:rPr lang="sv-SE" sz="2400" dirty="0" err="1" smtClean="0"/>
              <a:t>seasonal</a:t>
            </a:r>
            <a:r>
              <a:rPr lang="sv-SE" sz="2400" dirty="0" smtClean="0"/>
              <a:t> variation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413253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108212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for the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of temporal trends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4072" r="30274"/>
          <a:stretch/>
        </p:blipFill>
        <p:spPr>
          <a:xfrm>
            <a:off x="5078436" y="2258392"/>
            <a:ext cx="2644675" cy="4430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9954" y="2508738"/>
            <a:ext cx="4355123" cy="39741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3000"/>
              </a:lnSpc>
            </a:pPr>
            <a:r>
              <a:rPr lang="sv-SE" sz="2400" dirty="0" err="1"/>
              <a:t>Can</a:t>
            </a:r>
            <a:r>
              <a:rPr lang="sv-SE" sz="2400" dirty="0"/>
              <a:t> be </a:t>
            </a:r>
            <a:r>
              <a:rPr lang="sv-SE" sz="2400" dirty="0" err="1"/>
              <a:t>used</a:t>
            </a:r>
            <a:r>
              <a:rPr lang="sv-SE" sz="2400" dirty="0"/>
              <a:t> for </a:t>
            </a:r>
            <a:r>
              <a:rPr lang="sv-SE" sz="2400" dirty="0" err="1"/>
              <a:t>sparse</a:t>
            </a:r>
            <a:r>
              <a:rPr lang="sv-SE" sz="2400" dirty="0"/>
              <a:t> data, </a:t>
            </a:r>
            <a:r>
              <a:rPr lang="sv-SE" sz="2400" dirty="0" err="1"/>
              <a:t>e.g</a:t>
            </a:r>
            <a:r>
              <a:rPr lang="sv-SE" sz="2400" dirty="0"/>
              <a:t>. </a:t>
            </a:r>
            <a:r>
              <a:rPr lang="sv-SE" sz="2400" dirty="0" err="1"/>
              <a:t>if</a:t>
            </a:r>
            <a:r>
              <a:rPr lang="sv-SE" sz="2400" dirty="0"/>
              <a:t> </a:t>
            </a:r>
            <a:r>
              <a:rPr lang="sv-SE" sz="2400" dirty="0" err="1"/>
              <a:t>tradtional</a:t>
            </a:r>
            <a:r>
              <a:rPr lang="sv-SE" sz="2400" dirty="0"/>
              <a:t> trend </a:t>
            </a:r>
            <a:r>
              <a:rPr lang="sv-SE" sz="2400" dirty="0" err="1"/>
              <a:t>methods</a:t>
            </a:r>
            <a:r>
              <a:rPr lang="sv-SE" sz="2400" dirty="0"/>
              <a:t> do not </a:t>
            </a:r>
            <a:r>
              <a:rPr lang="sv-SE" sz="2400" dirty="0" err="1"/>
              <a:t>work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/>
              <a:t>Swedish lake survey (”</a:t>
            </a:r>
            <a:r>
              <a:rPr lang="sv-SE" sz="2400" dirty="0" err="1"/>
              <a:t>omdrevssjöar</a:t>
            </a:r>
            <a:r>
              <a:rPr lang="sv-SE" sz="2400" dirty="0"/>
              <a:t>”) </a:t>
            </a:r>
            <a:r>
              <a:rPr lang="sv-SE" sz="2400" dirty="0" err="1"/>
              <a:t>revisits</a:t>
            </a:r>
            <a:r>
              <a:rPr lang="sv-SE" sz="2400" dirty="0"/>
              <a:t> </a:t>
            </a:r>
            <a:r>
              <a:rPr lang="sv-SE" sz="2400" dirty="0" err="1"/>
              <a:t>approx</a:t>
            </a:r>
            <a:r>
              <a:rPr lang="sv-SE" sz="2400" dirty="0"/>
              <a:t> 5000 lakes </a:t>
            </a:r>
            <a:r>
              <a:rPr lang="sv-SE" sz="2400" dirty="0" err="1"/>
              <a:t>once</a:t>
            </a:r>
            <a:r>
              <a:rPr lang="sv-SE" sz="2400" dirty="0"/>
              <a:t> </a:t>
            </a:r>
            <a:r>
              <a:rPr lang="sv-SE" sz="2400" dirty="0" err="1"/>
              <a:t>each</a:t>
            </a:r>
            <a:r>
              <a:rPr lang="sv-SE" sz="2400" dirty="0"/>
              <a:t> </a:t>
            </a:r>
            <a:r>
              <a:rPr lang="sv-SE" sz="2400" dirty="0" err="1"/>
              <a:t>six</a:t>
            </a:r>
            <a:r>
              <a:rPr lang="sv-SE" sz="2400" dirty="0"/>
              <a:t> </a:t>
            </a:r>
            <a:r>
              <a:rPr lang="sv-SE" sz="2400" dirty="0" err="1"/>
              <a:t>years</a:t>
            </a:r>
            <a:r>
              <a:rPr lang="sv-SE" sz="2400" dirty="0"/>
              <a:t>. </a:t>
            </a:r>
          </a:p>
          <a:p>
            <a:pPr algn="l">
              <a:lnSpc>
                <a:spcPts val="3000"/>
              </a:lnSpc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81235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for the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of temporal trends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Example</a:t>
            </a:r>
            <a:r>
              <a:rPr lang="sv-SE" sz="2000" dirty="0" smtClean="0"/>
              <a:t> of a </a:t>
            </a:r>
            <a:r>
              <a:rPr lang="sv-SE" sz="2000" dirty="0" err="1" smtClean="0"/>
              <a:t>geographical</a:t>
            </a:r>
            <a:r>
              <a:rPr lang="sv-SE" sz="2000" dirty="0" smtClean="0"/>
              <a:t> </a:t>
            </a:r>
            <a:r>
              <a:rPr lang="sv-SE" sz="2000" dirty="0" err="1" smtClean="0"/>
              <a:t>window</a:t>
            </a:r>
            <a:r>
              <a:rPr lang="sv-SE" sz="2000" dirty="0" smtClean="0"/>
              <a:t>: </a:t>
            </a:r>
            <a:r>
              <a:rPr lang="sv-SE" sz="2000" dirty="0" err="1" smtClean="0"/>
              <a:t>sparse</a:t>
            </a:r>
            <a:r>
              <a:rPr lang="sv-SE" sz="2000" dirty="0" smtClean="0"/>
              <a:t> data</a:t>
            </a:r>
            <a:endParaRPr lang="sv-SE" sz="2000" dirty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944846"/>
            <a:ext cx="66770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5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54182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for the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of temporal trends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Mean-centering</a:t>
            </a:r>
            <a:r>
              <a:rPr lang="sv-SE" sz="2000" dirty="0" smtClean="0"/>
              <a:t> to </a:t>
            </a:r>
            <a:r>
              <a:rPr lang="sv-SE" sz="2000" dirty="0" err="1" smtClean="0"/>
              <a:t>decrease</a:t>
            </a:r>
            <a:r>
              <a:rPr lang="sv-SE" sz="2000" dirty="0" smtClean="0"/>
              <a:t> variation </a:t>
            </a: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944800"/>
            <a:ext cx="66770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8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for the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of temporal trends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Mean-centering</a:t>
            </a:r>
            <a:r>
              <a:rPr lang="sv-SE" sz="2400" dirty="0" smtClean="0"/>
              <a:t> to </a:t>
            </a:r>
            <a:r>
              <a:rPr lang="sv-SE" sz="2400" dirty="0" err="1" smtClean="0"/>
              <a:t>remove</a:t>
            </a:r>
            <a:r>
              <a:rPr lang="sv-SE" sz="2400" dirty="0" smtClean="0"/>
              <a:t> station-</a:t>
            </a:r>
            <a:r>
              <a:rPr lang="sv-SE" sz="2400" dirty="0" err="1" smtClean="0"/>
              <a:t>wise</a:t>
            </a:r>
            <a:r>
              <a:rPr lang="sv-SE" sz="2400" dirty="0" smtClean="0"/>
              <a:t> </a:t>
            </a:r>
            <a:r>
              <a:rPr lang="sv-SE" sz="2400" dirty="0" err="1" smtClean="0"/>
              <a:t>mean</a:t>
            </a:r>
            <a:r>
              <a:rPr lang="sv-SE" sz="2400" dirty="0" smtClean="0"/>
              <a:t> </a:t>
            </a:r>
            <a:r>
              <a:rPr lang="sv-SE" sz="2400" dirty="0" err="1" smtClean="0"/>
              <a:t>levels</a:t>
            </a:r>
            <a:r>
              <a:rPr lang="sv-SE" sz="2400" dirty="0" smtClean="0"/>
              <a:t> of the </a:t>
            </a:r>
            <a:r>
              <a:rPr lang="sv-SE" sz="2400" dirty="0" err="1" smtClean="0"/>
              <a:t>response</a:t>
            </a:r>
            <a:r>
              <a:rPr lang="sv-SE" sz="2400" dirty="0" smtClean="0"/>
              <a:t> </a:t>
            </a:r>
            <a:r>
              <a:rPr lang="sv-SE" sz="2400" dirty="0" err="1" smtClean="0"/>
              <a:t>variable</a:t>
            </a:r>
            <a:r>
              <a:rPr lang="sv-SE" sz="2400" dirty="0" smtClean="0"/>
              <a:t> </a:t>
            </a:r>
          </a:p>
          <a:p>
            <a:pPr lvl="1">
              <a:lnSpc>
                <a:spcPts val="3000"/>
              </a:lnSpc>
            </a:pPr>
            <a:r>
              <a:rPr lang="sv-SE" sz="2400" dirty="0"/>
              <a:t>	</a:t>
            </a:r>
            <a:r>
              <a:rPr lang="sv-SE" sz="2400" dirty="0" smtClean="0"/>
              <a:t>	- less sensitive to </a:t>
            </a:r>
            <a:r>
              <a:rPr lang="sv-SE" sz="2400" dirty="0" err="1" smtClean="0"/>
              <a:t>missing</a:t>
            </a:r>
            <a:r>
              <a:rPr lang="sv-SE" sz="2400" dirty="0" smtClean="0"/>
              <a:t> and </a:t>
            </a:r>
            <a:r>
              <a:rPr lang="sv-SE" sz="2400" dirty="0" err="1" smtClean="0"/>
              <a:t>unequally</a:t>
            </a:r>
            <a:r>
              <a:rPr lang="sv-SE" sz="2400" dirty="0" smtClean="0"/>
              <a:t> 			</a:t>
            </a:r>
            <a:r>
              <a:rPr lang="sv-SE" sz="2400" dirty="0" err="1" smtClean="0"/>
              <a:t>sampled</a:t>
            </a:r>
            <a:r>
              <a:rPr lang="sv-SE" sz="2400" dirty="0" smtClean="0"/>
              <a:t> data </a:t>
            </a:r>
          </a:p>
          <a:p>
            <a:pPr lvl="1">
              <a:lnSpc>
                <a:spcPts val="3000"/>
              </a:lnSpc>
            </a:pPr>
            <a:r>
              <a:rPr lang="sv-SE" sz="2400" dirty="0"/>
              <a:t>	</a:t>
            </a:r>
            <a:r>
              <a:rPr lang="sv-SE" sz="2400" dirty="0" smtClean="0"/>
              <a:t>	- focus on </a:t>
            </a:r>
            <a:r>
              <a:rPr lang="sv-SE" sz="2400" dirty="0" err="1" smtClean="0"/>
              <a:t>change</a:t>
            </a:r>
            <a:r>
              <a:rPr lang="sv-SE" sz="2400" dirty="0" smtClean="0"/>
              <a:t> </a:t>
            </a:r>
            <a:r>
              <a:rPr lang="sv-SE" sz="2400" dirty="0" err="1" smtClean="0"/>
              <a:t>rather</a:t>
            </a:r>
            <a:r>
              <a:rPr lang="sv-SE" sz="2400" dirty="0" smtClean="0"/>
              <a:t> </a:t>
            </a:r>
            <a:r>
              <a:rPr lang="sv-SE" sz="2400" dirty="0" err="1" smtClean="0"/>
              <a:t>than</a:t>
            </a:r>
            <a:r>
              <a:rPr lang="sv-SE" sz="2400" dirty="0" smtClean="0"/>
              <a:t> </a:t>
            </a:r>
            <a:r>
              <a:rPr lang="sv-SE" sz="2400" dirty="0" err="1" smtClean="0"/>
              <a:t>level</a:t>
            </a:r>
            <a:endParaRPr lang="sv-SE" sz="2400" dirty="0" smtClean="0"/>
          </a:p>
          <a:p>
            <a:pPr lvl="1">
              <a:lnSpc>
                <a:spcPts val="3000"/>
              </a:lnSpc>
            </a:pPr>
            <a:r>
              <a:rPr lang="sv-SE" sz="2400" dirty="0"/>
              <a:t>	</a:t>
            </a:r>
            <a:r>
              <a:rPr lang="sv-SE" sz="2400" dirty="0" smtClean="0"/>
              <a:t>	- </a:t>
            </a:r>
            <a:r>
              <a:rPr lang="sv-SE" sz="2400" dirty="0" err="1" smtClean="0"/>
              <a:t>corresponds</a:t>
            </a:r>
            <a:r>
              <a:rPr lang="sv-SE" sz="2400" dirty="0" smtClean="0"/>
              <a:t> to </a:t>
            </a:r>
            <a:r>
              <a:rPr lang="sv-SE" sz="2400" dirty="0" err="1" smtClean="0"/>
              <a:t>including</a:t>
            </a:r>
            <a:r>
              <a:rPr lang="sv-SE" sz="2400" dirty="0" smtClean="0"/>
              <a:t> site/station as a 					(</a:t>
            </a:r>
            <a:r>
              <a:rPr lang="sv-SE" sz="2400" dirty="0" err="1" smtClean="0"/>
              <a:t>random</a:t>
            </a:r>
            <a:r>
              <a:rPr lang="sv-SE" sz="2400" dirty="0" smtClean="0"/>
              <a:t>) </a:t>
            </a:r>
            <a:r>
              <a:rPr lang="sv-SE" sz="2400" dirty="0" err="1" smtClean="0"/>
              <a:t>factor</a:t>
            </a:r>
            <a:endParaRPr lang="sv-SE" sz="2400" dirty="0" smtClean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915271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13821"/>
          <a:stretch/>
        </p:blipFill>
        <p:spPr>
          <a:xfrm>
            <a:off x="304800" y="1014582"/>
            <a:ext cx="3637813" cy="5669573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2444262" y="1014582"/>
            <a:ext cx="6183691" cy="2417349"/>
            <a:chOff x="2444262" y="1014582"/>
            <a:chExt cx="6183691" cy="2417349"/>
          </a:xfrm>
        </p:grpSpPr>
        <p:grpSp>
          <p:nvGrpSpPr>
            <p:cNvPr id="22" name="Group 21"/>
            <p:cNvGrpSpPr/>
            <p:nvPr/>
          </p:nvGrpSpPr>
          <p:grpSpPr>
            <a:xfrm>
              <a:off x="2444262" y="1188357"/>
              <a:ext cx="4654061" cy="2243574"/>
              <a:chOff x="2444262" y="1188357"/>
              <a:chExt cx="4654061" cy="2243574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32962" y="1188357"/>
                <a:ext cx="3365361" cy="2243574"/>
              </a:xfrm>
              <a:prstGeom prst="rect">
                <a:avLst/>
              </a:prstGeom>
            </p:spPr>
          </p:pic>
          <p:cxnSp>
            <p:nvCxnSpPr>
              <p:cNvPr id="18" name="Straight Connector 17"/>
              <p:cNvCxnSpPr/>
              <p:nvPr/>
            </p:nvCxnSpPr>
            <p:spPr>
              <a:xfrm flipH="1">
                <a:off x="2444262" y="1262495"/>
                <a:ext cx="1498351" cy="22633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/>
              <p:cNvCxnSpPr/>
              <p:nvPr/>
            </p:nvCxnSpPr>
            <p:spPr>
              <a:xfrm flipH="1" flipV="1">
                <a:off x="2461846" y="1693985"/>
                <a:ext cx="1480767" cy="142435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TextBox 27"/>
            <p:cNvSpPr txBox="1"/>
            <p:nvPr/>
          </p:nvSpPr>
          <p:spPr>
            <a:xfrm>
              <a:off x="4295229" y="1014582"/>
              <a:ext cx="4332724" cy="247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ts val="3000"/>
                </a:lnSpc>
              </a:pPr>
              <a:r>
                <a:rPr lang="sv-SE" sz="1200" dirty="0" err="1" smtClean="0"/>
                <a:t>ANC</a:t>
              </a:r>
              <a:r>
                <a:rPr lang="sv-SE" sz="1200" baseline="-25000" dirty="0" err="1" smtClean="0"/>
                <a:t>log</a:t>
              </a:r>
              <a:r>
                <a:rPr lang="sv-SE" sz="1200" dirty="0" smtClean="0"/>
                <a:t>= 5 + 0.1 SO4</a:t>
              </a:r>
              <a:r>
                <a:rPr lang="sv-SE" sz="1200" baseline="-25000" dirty="0" smtClean="0"/>
                <a:t>log             </a:t>
              </a:r>
              <a:r>
                <a:rPr lang="sv-SE" sz="1200" dirty="0" smtClean="0"/>
                <a:t>p-</a:t>
              </a:r>
              <a:r>
                <a:rPr lang="sv-SE" sz="1200" dirty="0" err="1" smtClean="0"/>
                <a:t>value</a:t>
              </a:r>
              <a:r>
                <a:rPr lang="sv-SE" sz="1200" dirty="0" smtClean="0"/>
                <a:t>: 0.39        R</a:t>
              </a:r>
              <a:r>
                <a:rPr lang="sv-SE" sz="1200" baseline="30000" dirty="0" smtClean="0"/>
                <a:t>2</a:t>
              </a:r>
              <a:r>
                <a:rPr lang="sv-SE" sz="1200" dirty="0" smtClean="0"/>
                <a:t>=0</a:t>
              </a:r>
              <a:endParaRPr lang="en-US" sz="1200" baseline="-25000" dirty="0" smtClean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488831" y="3511171"/>
            <a:ext cx="7086157" cy="2507660"/>
            <a:chOff x="1488831" y="3511171"/>
            <a:chExt cx="7086157" cy="2507660"/>
          </a:xfrm>
        </p:grpSpPr>
        <p:grpSp>
          <p:nvGrpSpPr>
            <p:cNvPr id="27" name="Group 26"/>
            <p:cNvGrpSpPr/>
            <p:nvPr/>
          </p:nvGrpSpPr>
          <p:grpSpPr>
            <a:xfrm>
              <a:off x="1488831" y="3774831"/>
              <a:ext cx="5681597" cy="2244000"/>
              <a:chOff x="1488831" y="3774831"/>
              <a:chExt cx="5681597" cy="22440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04428" y="3774831"/>
                <a:ext cx="3366000" cy="2244000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 flipH="1">
                <a:off x="1494692" y="3815862"/>
                <a:ext cx="2549770" cy="16119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488831" y="5673969"/>
                <a:ext cx="2549769" cy="586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4242264" y="3511171"/>
              <a:ext cx="4332724" cy="247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ts val="3000"/>
                </a:lnSpc>
              </a:pPr>
              <a:r>
                <a:rPr lang="sv-SE" sz="1200" dirty="0" err="1" smtClean="0"/>
                <a:t>ANC</a:t>
              </a:r>
              <a:r>
                <a:rPr lang="sv-SE" sz="1200" baseline="-25000" dirty="0" err="1" smtClean="0"/>
                <a:t>log</a:t>
              </a:r>
              <a:r>
                <a:rPr lang="sv-SE" sz="1200" dirty="0" smtClean="0"/>
                <a:t>= 4.8 + 0.9 SO4</a:t>
              </a:r>
              <a:r>
                <a:rPr lang="sv-SE" sz="1200" baseline="-25000" dirty="0" smtClean="0"/>
                <a:t>log             </a:t>
              </a:r>
              <a:r>
                <a:rPr lang="sv-SE" sz="1200" dirty="0" smtClean="0"/>
                <a:t>p-</a:t>
              </a:r>
              <a:r>
                <a:rPr lang="sv-SE" sz="1200" dirty="0" err="1" smtClean="0"/>
                <a:t>value</a:t>
              </a:r>
              <a:r>
                <a:rPr lang="sv-SE" sz="1200" dirty="0" smtClean="0"/>
                <a:t>: &lt;0.001        R</a:t>
              </a:r>
              <a:r>
                <a:rPr lang="sv-SE" sz="1200" baseline="30000" dirty="0" smtClean="0"/>
                <a:t>2</a:t>
              </a:r>
              <a:r>
                <a:rPr lang="sv-SE" sz="1200" dirty="0" smtClean="0"/>
                <a:t>=34%</a:t>
              </a:r>
              <a:endParaRPr lang="en-US" sz="1200" baseline="-25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23735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for the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of temporal trends</a:t>
            </a: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r>
              <a:rPr lang="sv-SE" sz="2400" dirty="0" smtClean="0"/>
              <a:t> </a:t>
            </a:r>
            <a:r>
              <a:rPr lang="sv-SE" sz="2400" dirty="0" err="1" smtClean="0"/>
              <a:t>are</a:t>
            </a:r>
            <a:r>
              <a:rPr lang="sv-SE" sz="2400" dirty="0" smtClean="0"/>
              <a:t> </a:t>
            </a:r>
            <a:r>
              <a:rPr lang="sv-SE" sz="2400" dirty="0" err="1" smtClean="0"/>
              <a:t>fitted</a:t>
            </a:r>
            <a:r>
              <a:rPr lang="sv-SE" sz="2400" dirty="0" smtClean="0"/>
              <a:t> as </a:t>
            </a:r>
            <a:r>
              <a:rPr lang="sv-SE" sz="2400" dirty="0" err="1" smtClean="0"/>
              <a:t>before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time</a:t>
            </a:r>
            <a:r>
              <a:rPr lang="sv-SE" sz="2400" dirty="0" smtClean="0"/>
              <a:t> as </a:t>
            </a:r>
            <a:r>
              <a:rPr lang="sv-SE" sz="2400" dirty="0" err="1" smtClean="0"/>
              <a:t>explanatory</a:t>
            </a:r>
            <a:r>
              <a:rPr lang="sv-SE" sz="2400" dirty="0" smtClean="0"/>
              <a:t> </a:t>
            </a:r>
            <a:r>
              <a:rPr lang="sv-SE" sz="2400" dirty="0" err="1" smtClean="0"/>
              <a:t>variable</a:t>
            </a:r>
            <a:r>
              <a:rPr lang="sv-SE" sz="2400" dirty="0" smtClean="0"/>
              <a:t>.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The </a:t>
            </a:r>
            <a:r>
              <a:rPr lang="sv-SE" sz="2400" dirty="0" err="1" smtClean="0"/>
              <a:t>slope</a:t>
            </a:r>
            <a:r>
              <a:rPr lang="sv-SE" sz="2400" dirty="0" smtClean="0"/>
              <a:t> parameter in the regression </a:t>
            </a:r>
            <a:r>
              <a:rPr lang="sv-SE" sz="2400" dirty="0" err="1" smtClean="0"/>
              <a:t>describes</a:t>
            </a:r>
            <a:r>
              <a:rPr lang="sv-SE" sz="2400" dirty="0" smtClean="0"/>
              <a:t> the temporal trend. 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It </a:t>
            </a:r>
            <a:r>
              <a:rPr lang="sv-SE" sz="2400" dirty="0" err="1" smtClean="0"/>
              <a:t>can</a:t>
            </a:r>
            <a:r>
              <a:rPr lang="sv-SE" sz="2400" dirty="0" smtClean="0"/>
              <a:t> be relevant to </a:t>
            </a:r>
            <a:r>
              <a:rPr lang="sv-SE" sz="2400" dirty="0" err="1" smtClean="0"/>
              <a:t>work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temporal </a:t>
            </a:r>
            <a:r>
              <a:rPr lang="sv-SE" sz="2400" dirty="0" err="1" smtClean="0"/>
              <a:t>windows</a:t>
            </a:r>
            <a:r>
              <a:rPr lang="sv-SE" sz="2400" dirty="0" smtClean="0"/>
              <a:t> to </a:t>
            </a:r>
            <a:r>
              <a:rPr lang="sv-SE" sz="2400" dirty="0" err="1" smtClean="0"/>
              <a:t>allow</a:t>
            </a:r>
            <a:r>
              <a:rPr lang="sv-SE" sz="2400" dirty="0" smtClean="0"/>
              <a:t> for ”</a:t>
            </a:r>
            <a:r>
              <a:rPr lang="sv-SE" sz="2400" dirty="0" err="1" smtClean="0"/>
              <a:t>nonlinearities</a:t>
            </a:r>
            <a:r>
              <a:rPr lang="sv-SE" sz="2400" dirty="0" smtClean="0"/>
              <a:t>” in the temporal </a:t>
            </a:r>
            <a:r>
              <a:rPr lang="sv-SE" sz="2400" dirty="0" err="1" smtClean="0"/>
              <a:t>changes</a:t>
            </a:r>
            <a:r>
              <a:rPr lang="sv-SE" sz="2400" dirty="0" smtClean="0"/>
              <a:t>. </a:t>
            </a:r>
            <a:r>
              <a:rPr lang="sv-SE" sz="2400" dirty="0" err="1" smtClean="0"/>
              <a:t>This</a:t>
            </a:r>
            <a:r>
              <a:rPr lang="sv-SE" sz="2400" dirty="0" smtClean="0"/>
              <a:t> </a:t>
            </a:r>
            <a:r>
              <a:rPr lang="sv-SE" sz="2400" dirty="0" err="1" smtClean="0"/>
              <a:t>would</a:t>
            </a:r>
            <a:r>
              <a:rPr lang="sv-SE" sz="2400" dirty="0" smtClean="0"/>
              <a:t> be </a:t>
            </a:r>
            <a:r>
              <a:rPr lang="sv-SE" sz="2400" dirty="0" err="1" smtClean="0"/>
              <a:t>done</a:t>
            </a:r>
            <a:r>
              <a:rPr lang="sv-SE" sz="2400" dirty="0" smtClean="0"/>
              <a:t> in </a:t>
            </a:r>
            <a:r>
              <a:rPr lang="sv-SE" sz="2400" dirty="0" err="1" smtClean="0"/>
              <a:t>separate</a:t>
            </a:r>
            <a:r>
              <a:rPr lang="sv-SE" sz="2400" dirty="0" smtClean="0"/>
              <a:t> </a:t>
            </a:r>
            <a:r>
              <a:rPr lang="sv-SE" sz="2400" dirty="0" err="1" smtClean="0"/>
              <a:t>analyses</a:t>
            </a:r>
            <a:r>
              <a:rPr lang="sv-SE" sz="2400" dirty="0" smtClean="0"/>
              <a:t> for </a:t>
            </a:r>
            <a:r>
              <a:rPr lang="sv-SE" sz="2400" dirty="0" err="1" smtClean="0"/>
              <a:t>separate</a:t>
            </a:r>
            <a:r>
              <a:rPr lang="sv-SE" sz="2400" dirty="0" smtClean="0"/>
              <a:t> </a:t>
            </a:r>
            <a:r>
              <a:rPr lang="sv-SE" sz="2400" dirty="0" err="1" smtClean="0"/>
              <a:t>time</a:t>
            </a:r>
            <a:r>
              <a:rPr lang="sv-SE" sz="2400" dirty="0" smtClean="0"/>
              <a:t> periods.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 lvl="1"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34534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54182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for the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of temporal trends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944800"/>
            <a:ext cx="6677025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90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" y="2637691"/>
            <a:ext cx="8273928" cy="3247294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for the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 of temporal trends: </a:t>
            </a:r>
            <a:r>
              <a:rPr lang="sv-SE" sz="2400" dirty="0" err="1" smtClean="0"/>
              <a:t>sulfate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sp>
        <p:nvSpPr>
          <p:cNvPr id="6" name="TextBox 5"/>
          <p:cNvSpPr txBox="1"/>
          <p:nvPr/>
        </p:nvSpPr>
        <p:spPr>
          <a:xfrm>
            <a:off x="586154" y="5797062"/>
            <a:ext cx="6893169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000" dirty="0" smtClean="0"/>
              <a:t>Red- positive trend </a:t>
            </a:r>
            <a:r>
              <a:rPr lang="sv-SE" sz="2000" dirty="0" err="1" smtClean="0"/>
              <a:t>coefficients</a:t>
            </a:r>
            <a:endParaRPr lang="sv-SE" sz="2000" dirty="0" smtClean="0"/>
          </a:p>
          <a:p>
            <a:pPr algn="l">
              <a:lnSpc>
                <a:spcPts val="3000"/>
              </a:lnSpc>
            </a:pPr>
            <a:r>
              <a:rPr lang="sv-SE" sz="2000" dirty="0" err="1" smtClean="0"/>
              <a:t>Blue</a:t>
            </a:r>
            <a:r>
              <a:rPr lang="sv-SE" sz="2000" dirty="0" smtClean="0"/>
              <a:t> – negative trend </a:t>
            </a:r>
            <a:r>
              <a:rPr lang="sv-SE" sz="2000" dirty="0" err="1" smtClean="0"/>
              <a:t>coefficients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572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94234" y="1262495"/>
                <a:ext cx="7220178" cy="52214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>
                  <a:lnSpc>
                    <a:spcPts val="2250"/>
                  </a:lnSpc>
                </a:pPr>
                <a:endParaRPr lang="en-US" sz="1650" dirty="0" smtClean="0"/>
              </a:p>
              <a:p>
                <a:pPr>
                  <a:lnSpc>
                    <a:spcPts val="3000"/>
                  </a:lnSpc>
                </a:pPr>
                <a:r>
                  <a:rPr lang="sv-SE" sz="2400" dirty="0" smtClean="0"/>
                  <a:t>Alternative </a:t>
                </a:r>
                <a:r>
                  <a:rPr lang="sv-SE" sz="2400" dirty="0" err="1" smtClean="0"/>
                  <a:t>models</a:t>
                </a:r>
                <a:endParaRPr lang="sv-SE" sz="2400" dirty="0"/>
              </a:p>
              <a:p>
                <a:pPr>
                  <a:lnSpc>
                    <a:spcPts val="3000"/>
                  </a:lnSpc>
                </a:pPr>
                <a:endParaRPr lang="sv-SE" sz="2400" dirty="0" smtClean="0"/>
              </a:p>
              <a:p>
                <a:pPr>
                  <a:lnSpc>
                    <a:spcPts val="3000"/>
                  </a:lnSpc>
                </a:pPr>
                <a:r>
                  <a:rPr lang="sv-SE" sz="2000" dirty="0" smtClean="0"/>
                  <a:t>Generalised </a:t>
                </a:r>
                <a:r>
                  <a:rPr lang="sv-SE" sz="2000" dirty="0" err="1" smtClean="0"/>
                  <a:t>additive</a:t>
                </a:r>
                <a:r>
                  <a:rPr lang="sv-SE" sz="2000" dirty="0" smtClean="0"/>
                  <a:t> </a:t>
                </a:r>
                <a:r>
                  <a:rPr lang="sv-SE" sz="2000" dirty="0" err="1" smtClean="0"/>
                  <a:t>models</a:t>
                </a:r>
                <a:r>
                  <a:rPr lang="sv-SE" sz="2000" dirty="0" smtClean="0"/>
                  <a:t> (GAM) </a:t>
                </a:r>
                <a:r>
                  <a:rPr lang="sv-SE" sz="2000" dirty="0" err="1" smtClean="0"/>
                  <a:t>using</a:t>
                </a:r>
                <a:r>
                  <a:rPr lang="sv-SE" sz="2000" dirty="0" smtClean="0"/>
                  <a:t> a </a:t>
                </a:r>
                <a:r>
                  <a:rPr lang="sv-SE" sz="2000" dirty="0" err="1" smtClean="0"/>
                  <a:t>spatially</a:t>
                </a:r>
                <a:r>
                  <a:rPr lang="sv-SE" sz="2000" dirty="0" smtClean="0"/>
                  <a:t> </a:t>
                </a:r>
                <a:r>
                  <a:rPr lang="sv-SE" sz="2000" dirty="0" err="1" smtClean="0"/>
                  <a:t>varying</a:t>
                </a:r>
                <a:r>
                  <a:rPr lang="sv-SE" sz="2000" dirty="0" smtClean="0"/>
                  <a:t> </a:t>
                </a:r>
                <a:r>
                  <a:rPr lang="sv-SE" sz="2000" dirty="0" err="1" smtClean="0"/>
                  <a:t>coefficient</a:t>
                </a:r>
                <a:r>
                  <a:rPr lang="sv-SE" sz="2000" dirty="0" smtClean="0"/>
                  <a:t> </a:t>
                </a:r>
                <a:r>
                  <a:rPr lang="sv-SE" sz="2000" dirty="0" err="1" smtClean="0"/>
                  <a:t>model</a:t>
                </a:r>
                <a:r>
                  <a:rPr lang="sv-SE" sz="2000" dirty="0" smtClean="0"/>
                  <a:t> </a:t>
                </a:r>
              </a:p>
              <a:p>
                <a:pPr>
                  <a:lnSpc>
                    <a:spcPts val="3000"/>
                  </a:lnSpc>
                </a:pPr>
                <a:endParaRPr lang="sv-SE" sz="2000" dirty="0" smtClean="0"/>
              </a:p>
              <a:p>
                <a:pPr>
                  <a:lnSpc>
                    <a:spcPts val="3000"/>
                  </a:lnSpc>
                </a:pPr>
                <a:endParaRPr lang="sv-SE" sz="2000" dirty="0"/>
              </a:p>
              <a:p>
                <a:pPr>
                  <a:lnSpc>
                    <a:spcPts val="3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v-S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𝐴𝑁𝐶</m:t>
                          </m:r>
                        </m:e>
                        <m:sub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𝑙𝑜𝑔</m:t>
                          </m:r>
                        </m:sub>
                      </m:sSub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sv-SE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𝑙𝑜𝑛𝑔</m:t>
                          </m:r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𝑙𝑎𝑡</m:t>
                          </m:r>
                        </m:e>
                      </m:d>
                      <m:r>
                        <a:rPr lang="sv-SE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sv-SE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𝑙𝑜𝑛𝑔</m:t>
                          </m:r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sv-SE" sz="2000" b="0" i="1" smtClean="0">
                              <a:latin typeface="Cambria Math" panose="02040503050406030204" pitchFamily="18" charset="0"/>
                            </a:rPr>
                            <m:t>𝑙𝑎𝑡</m:t>
                          </m:r>
                        </m:sub>
                      </m:sSub>
                      <m:r>
                        <a:rPr lang="sv-SE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sv-S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v-S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𝑆𝑂</m:t>
                          </m:r>
                          <m:r>
                            <a:rPr lang="sv-S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e>
                        <m:sub>
                          <m:r>
                            <a:rPr lang="sv-SE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𝑙𝑜𝑔</m:t>
                          </m:r>
                        </m:sub>
                      </m:sSub>
                    </m:oMath>
                  </m:oMathPara>
                </a14:m>
                <a:endParaRPr lang="sv-SE" sz="2000" dirty="0"/>
              </a:p>
              <a:p>
                <a:pPr>
                  <a:lnSpc>
                    <a:spcPts val="3000"/>
                  </a:lnSpc>
                </a:pPr>
                <a:endParaRPr lang="sv-SE" sz="2000" dirty="0" smtClean="0"/>
              </a:p>
              <a:p>
                <a:pPr>
                  <a:lnSpc>
                    <a:spcPts val="3000"/>
                  </a:lnSpc>
                </a:pPr>
                <a:r>
                  <a:rPr lang="sv-SE" sz="1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model_svm</a:t>
                </a:r>
                <a:r>
                  <a:rPr lang="sv-SE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&lt;- </a:t>
                </a:r>
              </a:p>
              <a:p>
                <a:pPr>
                  <a:lnSpc>
                    <a:spcPts val="3000"/>
                  </a:lnSpc>
                </a:pPr>
                <a:r>
                  <a:rPr lang="sv-SE" sz="1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gamm</a:t>
                </a:r>
                <a:r>
                  <a:rPr lang="sv-SE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sv-SE" sz="1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log_anc</a:t>
                </a:r>
                <a:r>
                  <a:rPr lang="sv-SE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~ te(X,Y</a:t>
                </a:r>
                <a:r>
                  <a:rPr lang="sv-S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</a:t>
                </a:r>
                <a:r>
                  <a:rPr lang="sv-SE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bs</a:t>
                </a:r>
                <a:r>
                  <a:rPr lang="sv-S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=c("</a:t>
                </a:r>
                <a:r>
                  <a:rPr lang="sv-SE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ts</a:t>
                </a:r>
                <a:r>
                  <a:rPr lang="sv-S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", "</a:t>
                </a:r>
                <a:r>
                  <a:rPr lang="sv-SE" sz="16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ts</a:t>
                </a:r>
                <a:r>
                  <a:rPr lang="sv-S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")) </a:t>
                </a:r>
                <a:r>
                  <a:rPr lang="sv-SE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 </a:t>
                </a:r>
              </a:p>
              <a:p>
                <a:pPr>
                  <a:lnSpc>
                    <a:spcPts val="3000"/>
                  </a:lnSpc>
                </a:pPr>
                <a:r>
                  <a:rPr lang="sv-S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sv-SE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te(X</a:t>
                </a:r>
                <a:r>
                  <a:rPr lang="sv-S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, Y, </a:t>
                </a:r>
                <a:r>
                  <a:rPr lang="sv-SE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by=log_so4_cent),</a:t>
                </a:r>
              </a:p>
              <a:p>
                <a:pPr>
                  <a:lnSpc>
                    <a:spcPts val="3000"/>
                  </a:lnSpc>
                </a:pPr>
                <a:r>
                  <a:rPr lang="sv-S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sv-SE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</a:t>
                </a:r>
                <a:r>
                  <a:rPr lang="sv-SE" sz="1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correlation</a:t>
                </a:r>
                <a:r>
                  <a:rPr lang="sv-SE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sv-SE" sz="1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corSpher</a:t>
                </a:r>
                <a:r>
                  <a:rPr lang="sv-SE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(form</a:t>
                </a:r>
                <a:r>
                  <a:rPr lang="sv-S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=~X+Y),data=spatial1, </a:t>
                </a:r>
                <a:r>
                  <a:rPr lang="sv-SE" sz="1600" dirty="0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sv-SE" sz="1600" dirty="0" err="1" smtClean="0">
                    <a:latin typeface="Courier New" panose="02070309020205020404" pitchFamily="49" charset="0"/>
                    <a:cs typeface="Courier New" panose="02070309020205020404" pitchFamily="49" charset="0"/>
                  </a:rPr>
                  <a:t>method</a:t>
                </a:r>
                <a:r>
                  <a:rPr lang="sv-SE" sz="16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="REML")</a:t>
                </a:r>
                <a:endParaRPr lang="sv-SE" sz="2400" dirty="0"/>
              </a:p>
              <a:p>
                <a:pPr>
                  <a:lnSpc>
                    <a:spcPts val="3000"/>
                  </a:lnSpc>
                </a:pPr>
                <a:endParaRPr lang="sv-SE" sz="2000" dirty="0" smtClean="0"/>
              </a:p>
              <a:p>
                <a:pPr marL="742950" lvl="1" indent="-285750">
                  <a:lnSpc>
                    <a:spcPts val="2250"/>
                  </a:lnSpc>
                  <a:buFont typeface="Arial" panose="020B0604020202020204" pitchFamily="34" charset="0"/>
                  <a:buChar char="•"/>
                </a:pPr>
                <a:endParaRPr lang="en-US" sz="2000" dirty="0"/>
              </a:p>
              <a:p>
                <a:pPr marL="600075" lvl="1" indent="-257175">
                  <a:lnSpc>
                    <a:spcPts val="2250"/>
                  </a:lnSpc>
                  <a:buFontTx/>
                  <a:buChar char="-"/>
                </a:pPr>
                <a:endParaRPr lang="en-US" dirty="0"/>
              </a:p>
              <a:p>
                <a:pPr lvl="1">
                  <a:lnSpc>
                    <a:spcPts val="2250"/>
                  </a:lnSpc>
                </a:pPr>
                <a:r>
                  <a:rPr lang="en-US" dirty="0"/>
                  <a:t>		</a:t>
                </a:r>
              </a:p>
              <a:p>
                <a:pPr>
                  <a:lnSpc>
                    <a:spcPts val="2250"/>
                  </a:lnSpc>
                </a:pPr>
                <a:endParaRPr lang="en-US" sz="1650" dirty="0"/>
              </a:p>
              <a:p>
                <a:pPr>
                  <a:lnSpc>
                    <a:spcPts val="2250"/>
                  </a:lnSpc>
                </a:pPr>
                <a:endParaRPr lang="en-US" sz="21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234" y="1262495"/>
                <a:ext cx="7220178" cy="5221432"/>
              </a:xfrm>
              <a:prstGeom prst="rect">
                <a:avLst/>
              </a:prstGeom>
              <a:blipFill>
                <a:blip r:embed="rId3"/>
                <a:stretch>
                  <a:fillRect l="-2534" b="-233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612952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2116015"/>
            <a:ext cx="7220178" cy="436791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			</a:t>
            </a: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0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776" y="2257246"/>
            <a:ext cx="3502479" cy="40862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0776" y="1258898"/>
            <a:ext cx="2737193" cy="64610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sv-SE" sz="2400" dirty="0" smtClean="0"/>
              <a:t>GAM</a:t>
            </a:r>
            <a:endParaRPr lang="en-US" sz="24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3679559" y="1217860"/>
            <a:ext cx="3794991" cy="59334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ct val="150000"/>
              </a:lnSpc>
            </a:pPr>
            <a:r>
              <a:rPr lang="sv-SE" sz="2400" dirty="0"/>
              <a:t>v</a:t>
            </a:r>
            <a:r>
              <a:rPr lang="sv-SE" sz="2400" dirty="0" smtClean="0"/>
              <a:t>s                     GWR</a:t>
            </a:r>
            <a:endParaRPr lang="en-US" sz="24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6644" y="2257246"/>
            <a:ext cx="3507156" cy="4091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02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in R  - </a:t>
            </a:r>
            <a:r>
              <a:rPr lang="sv-SE" sz="2400" dirty="0" err="1" smtClean="0"/>
              <a:t>GWmodel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2400"/>
              </a:lnSpc>
            </a:pPr>
            <a:r>
              <a:rPr lang="sv-SE" sz="2000" dirty="0" smtClean="0"/>
              <a:t>GWR – </a:t>
            </a:r>
            <a:r>
              <a:rPr lang="sv-SE" sz="2000" dirty="0" err="1" smtClean="0"/>
              <a:t>basic</a:t>
            </a:r>
            <a:r>
              <a:rPr lang="sv-SE" sz="2000" dirty="0" smtClean="0"/>
              <a:t> </a:t>
            </a:r>
            <a:r>
              <a:rPr lang="sv-SE" sz="2000" dirty="0" err="1" smtClean="0"/>
              <a:t>model</a:t>
            </a:r>
            <a:r>
              <a:rPr lang="sv-SE" sz="2000" dirty="0" smtClean="0"/>
              <a:t>, </a:t>
            </a:r>
            <a:r>
              <a:rPr lang="sv-SE" sz="2000" dirty="0" err="1" smtClean="0"/>
              <a:t>continuous</a:t>
            </a:r>
            <a:r>
              <a:rPr lang="sv-SE" sz="2000" dirty="0" smtClean="0"/>
              <a:t> </a:t>
            </a:r>
            <a:r>
              <a:rPr lang="sv-SE" sz="2000" dirty="0" err="1" smtClean="0"/>
              <a:t>response</a:t>
            </a:r>
            <a:endParaRPr lang="sv-SE" sz="2000" dirty="0"/>
          </a:p>
          <a:p>
            <a:pPr>
              <a:lnSpc>
                <a:spcPts val="2400"/>
              </a:lnSpc>
            </a:pPr>
            <a:endParaRPr lang="sv-SE" sz="2400" dirty="0"/>
          </a:p>
          <a:p>
            <a:pPr>
              <a:lnSpc>
                <a:spcPts val="2400"/>
              </a:lnSpc>
            </a:pPr>
            <a:r>
              <a:rPr lang="sv-SE" sz="2000" dirty="0"/>
              <a:t>GGWR: </a:t>
            </a:r>
            <a:r>
              <a:rPr lang="sv-SE" sz="2000" dirty="0" err="1"/>
              <a:t>generalised</a:t>
            </a:r>
            <a:r>
              <a:rPr lang="sv-SE" sz="2000" dirty="0"/>
              <a:t> GWR – </a:t>
            </a:r>
            <a:r>
              <a:rPr lang="sv-SE" sz="2000" dirty="0" err="1"/>
              <a:t>allows</a:t>
            </a:r>
            <a:r>
              <a:rPr lang="sv-SE" sz="2000" dirty="0"/>
              <a:t> for </a:t>
            </a:r>
            <a:r>
              <a:rPr lang="sv-SE" sz="2000" dirty="0" err="1"/>
              <a:t>Poisson</a:t>
            </a:r>
            <a:r>
              <a:rPr lang="sv-SE" sz="2000" dirty="0"/>
              <a:t> and </a:t>
            </a:r>
            <a:r>
              <a:rPr lang="sv-SE" sz="2000" dirty="0" err="1"/>
              <a:t>Binomial</a:t>
            </a:r>
            <a:r>
              <a:rPr lang="sv-SE" sz="2000" dirty="0"/>
              <a:t> distributions </a:t>
            </a:r>
          </a:p>
          <a:p>
            <a:pPr>
              <a:lnSpc>
                <a:spcPts val="2400"/>
              </a:lnSpc>
            </a:pPr>
            <a:endParaRPr lang="sv-SE" sz="20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lnSpc>
                <a:spcPts val="2400"/>
              </a:lnSpc>
            </a:pPr>
            <a:r>
              <a:rPr lang="sv-SE" sz="2000" dirty="0">
                <a:cs typeface="Courier New" panose="02070309020205020404" pitchFamily="49" charset="0"/>
              </a:rPr>
              <a:t>GTWR: </a:t>
            </a:r>
            <a:r>
              <a:rPr lang="sv-SE" sz="2000" dirty="0" err="1">
                <a:cs typeface="Courier New" panose="02070309020205020404" pitchFamily="49" charset="0"/>
              </a:rPr>
              <a:t>geographically</a:t>
            </a:r>
            <a:r>
              <a:rPr lang="sv-SE" sz="2000" dirty="0">
                <a:cs typeface="Courier New" panose="02070309020205020404" pitchFamily="49" charset="0"/>
              </a:rPr>
              <a:t> and </a:t>
            </a:r>
            <a:r>
              <a:rPr lang="sv-SE" sz="2000" dirty="0" err="1">
                <a:cs typeface="Courier New" panose="02070309020205020404" pitchFamily="49" charset="0"/>
              </a:rPr>
              <a:t>temporally</a:t>
            </a:r>
            <a:r>
              <a:rPr lang="sv-SE" sz="2000" dirty="0">
                <a:cs typeface="Courier New" panose="02070309020205020404" pitchFamily="49" charset="0"/>
              </a:rPr>
              <a:t> </a:t>
            </a:r>
            <a:r>
              <a:rPr lang="sv-SE" sz="2000" dirty="0" err="1">
                <a:cs typeface="Courier New" panose="02070309020205020404" pitchFamily="49" charset="0"/>
              </a:rPr>
              <a:t>weighted</a:t>
            </a:r>
            <a:r>
              <a:rPr lang="sv-SE" sz="2000" dirty="0">
                <a:cs typeface="Courier New" panose="02070309020205020404" pitchFamily="49" charset="0"/>
              </a:rPr>
              <a:t> regression</a:t>
            </a:r>
          </a:p>
          <a:p>
            <a:pPr>
              <a:lnSpc>
                <a:spcPts val="2400"/>
              </a:lnSpc>
            </a:pPr>
            <a:endParaRPr lang="sv-SE" sz="2000" dirty="0">
              <a:cs typeface="Courier New" panose="02070309020205020404" pitchFamily="49" charset="0"/>
            </a:endParaRPr>
          </a:p>
          <a:p>
            <a:pPr>
              <a:lnSpc>
                <a:spcPts val="2400"/>
              </a:lnSpc>
            </a:pPr>
            <a:r>
              <a:rPr lang="sv-SE" sz="2000" dirty="0">
                <a:cs typeface="Courier New" panose="02070309020205020404" pitchFamily="49" charset="0"/>
              </a:rPr>
              <a:t>Mixed GWR: </a:t>
            </a:r>
            <a:r>
              <a:rPr lang="sv-SE" sz="2000" dirty="0" err="1">
                <a:cs typeface="Courier New" panose="02070309020205020404" pitchFamily="49" charset="0"/>
              </a:rPr>
              <a:t>some</a:t>
            </a:r>
            <a:r>
              <a:rPr lang="sv-SE" sz="2000" dirty="0">
                <a:cs typeface="Courier New" panose="02070309020205020404" pitchFamily="49" charset="0"/>
              </a:rPr>
              <a:t> </a:t>
            </a:r>
            <a:r>
              <a:rPr lang="sv-SE" sz="2000" dirty="0" err="1">
                <a:cs typeface="Courier New" panose="02070309020205020404" pitchFamily="49" charset="0"/>
              </a:rPr>
              <a:t>variables</a:t>
            </a:r>
            <a:r>
              <a:rPr lang="sv-SE" sz="2000" dirty="0">
                <a:cs typeface="Courier New" panose="02070309020205020404" pitchFamily="49" charset="0"/>
              </a:rPr>
              <a:t> </a:t>
            </a:r>
            <a:r>
              <a:rPr lang="sv-SE" sz="2000" dirty="0" err="1">
                <a:cs typeface="Courier New" panose="02070309020205020404" pitchFamily="49" charset="0"/>
              </a:rPr>
              <a:t>have</a:t>
            </a:r>
            <a:r>
              <a:rPr lang="sv-SE" sz="2000" dirty="0">
                <a:cs typeface="Courier New" panose="02070309020205020404" pitchFamily="49" charset="0"/>
              </a:rPr>
              <a:t> global relationships </a:t>
            </a:r>
            <a:r>
              <a:rPr lang="sv-SE" sz="2000" dirty="0" err="1">
                <a:cs typeface="Courier New" panose="02070309020205020404" pitchFamily="49" charset="0"/>
              </a:rPr>
              <a:t>while</a:t>
            </a:r>
            <a:r>
              <a:rPr lang="sv-SE" sz="2000" dirty="0">
                <a:cs typeface="Courier New" panose="02070309020205020404" pitchFamily="49" charset="0"/>
              </a:rPr>
              <a:t> </a:t>
            </a:r>
            <a:r>
              <a:rPr lang="sv-SE" sz="2000" dirty="0" err="1">
                <a:cs typeface="Courier New" panose="02070309020205020404" pitchFamily="49" charset="0"/>
              </a:rPr>
              <a:t>others</a:t>
            </a:r>
            <a:r>
              <a:rPr lang="sv-SE" sz="2000" dirty="0">
                <a:cs typeface="Courier New" panose="02070309020205020404" pitchFamily="49" charset="0"/>
              </a:rPr>
              <a:t> </a:t>
            </a:r>
            <a:r>
              <a:rPr lang="sv-SE" sz="2000" dirty="0" err="1">
                <a:cs typeface="Courier New" panose="02070309020205020404" pitchFamily="49" charset="0"/>
              </a:rPr>
              <a:t>have</a:t>
            </a:r>
            <a:r>
              <a:rPr lang="sv-SE" sz="2000" dirty="0">
                <a:cs typeface="Courier New" panose="02070309020205020404" pitchFamily="49" charset="0"/>
              </a:rPr>
              <a:t> </a:t>
            </a:r>
            <a:r>
              <a:rPr lang="sv-SE" sz="2000" dirty="0" err="1">
                <a:cs typeface="Courier New" panose="02070309020205020404" pitchFamily="49" charset="0"/>
              </a:rPr>
              <a:t>local</a:t>
            </a:r>
            <a:endParaRPr lang="sv-SE" sz="2000" dirty="0">
              <a:cs typeface="Courier New" panose="02070309020205020404" pitchFamily="49" charset="0"/>
            </a:endParaRPr>
          </a:p>
          <a:p>
            <a:pPr>
              <a:lnSpc>
                <a:spcPts val="2400"/>
              </a:lnSpc>
            </a:pPr>
            <a:endParaRPr lang="sv-SE" sz="2000" dirty="0">
              <a:cs typeface="Courier New" panose="02070309020205020404" pitchFamily="49" charset="0"/>
            </a:endParaRPr>
          </a:p>
          <a:p>
            <a:pPr>
              <a:lnSpc>
                <a:spcPts val="2400"/>
              </a:lnSpc>
            </a:pPr>
            <a:r>
              <a:rPr lang="sv-SE" sz="2000" dirty="0" err="1">
                <a:cs typeface="Courier New" panose="02070309020205020404" pitchFamily="49" charset="0"/>
              </a:rPr>
              <a:t>Multiscale</a:t>
            </a:r>
            <a:r>
              <a:rPr lang="sv-SE" sz="2000" dirty="0">
                <a:cs typeface="Courier New" panose="02070309020205020404" pitchFamily="49" charset="0"/>
              </a:rPr>
              <a:t> GWR: different relationships </a:t>
            </a:r>
            <a:r>
              <a:rPr lang="sv-SE" sz="2000" dirty="0" err="1">
                <a:cs typeface="Courier New" panose="02070309020205020404" pitchFamily="49" charset="0"/>
              </a:rPr>
              <a:t>need</a:t>
            </a:r>
            <a:r>
              <a:rPr lang="sv-SE" sz="2000" dirty="0">
                <a:cs typeface="Courier New" panose="02070309020205020404" pitchFamily="49" charset="0"/>
              </a:rPr>
              <a:t> different </a:t>
            </a:r>
            <a:r>
              <a:rPr lang="sv-SE" sz="2000" dirty="0" err="1">
                <a:cs typeface="Courier New" panose="02070309020205020404" pitchFamily="49" charset="0"/>
              </a:rPr>
              <a:t>amount</a:t>
            </a:r>
            <a:r>
              <a:rPr lang="sv-SE" sz="2000" dirty="0">
                <a:cs typeface="Courier New" panose="02070309020205020404" pitchFamily="49" charset="0"/>
              </a:rPr>
              <a:t> of </a:t>
            </a:r>
            <a:r>
              <a:rPr lang="sv-SE" sz="2000" dirty="0" err="1">
                <a:cs typeface="Courier New" panose="02070309020205020404" pitchFamily="49" charset="0"/>
              </a:rPr>
              <a:t>smoothing</a:t>
            </a:r>
            <a:r>
              <a:rPr lang="sv-SE" sz="2000" dirty="0">
                <a:cs typeface="Courier New" panose="02070309020205020404" pitchFamily="49" charset="0"/>
              </a:rPr>
              <a:t>/different </a:t>
            </a:r>
            <a:r>
              <a:rPr lang="sv-SE" sz="2000" dirty="0" err="1" smtClean="0">
                <a:cs typeface="Courier New" panose="02070309020205020404" pitchFamily="49" charset="0"/>
              </a:rPr>
              <a:t>size</a:t>
            </a:r>
            <a:r>
              <a:rPr lang="sv-SE" sz="2000" dirty="0" smtClean="0">
                <a:cs typeface="Courier New" panose="02070309020205020404" pitchFamily="49" charset="0"/>
              </a:rPr>
              <a:t> </a:t>
            </a:r>
            <a:r>
              <a:rPr lang="sv-SE" sz="2000" dirty="0">
                <a:cs typeface="Courier New" panose="02070309020205020404" pitchFamily="49" charset="0"/>
              </a:rPr>
              <a:t>of </a:t>
            </a:r>
            <a:r>
              <a:rPr lang="sv-SE" sz="2000" dirty="0" err="1">
                <a:cs typeface="Courier New" panose="02070309020205020404" pitchFamily="49" charset="0"/>
              </a:rPr>
              <a:t>geographical</a:t>
            </a:r>
            <a:r>
              <a:rPr lang="sv-SE" sz="2000" dirty="0">
                <a:cs typeface="Courier New" panose="02070309020205020404" pitchFamily="49" charset="0"/>
              </a:rPr>
              <a:t> </a:t>
            </a:r>
            <a:r>
              <a:rPr lang="sv-SE" sz="2000" dirty="0" err="1">
                <a:cs typeface="Courier New" panose="02070309020205020404" pitchFamily="49" charset="0"/>
              </a:rPr>
              <a:t>windows</a:t>
            </a:r>
            <a:endParaRPr lang="sv-SE" sz="2000" dirty="0">
              <a:cs typeface="Courier New" panose="02070309020205020404" pitchFamily="49" charset="0"/>
            </a:endParaRPr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67583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GWR in R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000" dirty="0" smtClean="0"/>
              <a:t>PCA, </a:t>
            </a:r>
            <a:r>
              <a:rPr lang="sv-SE" sz="2000" dirty="0" err="1" smtClean="0"/>
              <a:t>Discriminant</a:t>
            </a:r>
            <a:r>
              <a:rPr lang="sv-SE" sz="2000" dirty="0" smtClean="0"/>
              <a:t> </a:t>
            </a:r>
            <a:r>
              <a:rPr lang="sv-SE" sz="2000" dirty="0" err="1" smtClean="0"/>
              <a:t>analysis</a:t>
            </a:r>
            <a:r>
              <a:rPr lang="sv-SE" sz="2000" dirty="0" smtClean="0"/>
              <a:t>, </a:t>
            </a:r>
            <a:r>
              <a:rPr lang="sv-SE" sz="2000" dirty="0" err="1" smtClean="0"/>
              <a:t>ridge</a:t>
            </a:r>
            <a:r>
              <a:rPr lang="sv-SE" sz="2000" dirty="0" smtClean="0"/>
              <a:t> regression, robust regression …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also</a:t>
            </a:r>
            <a:r>
              <a:rPr lang="sv-SE" sz="2000" dirty="0" smtClean="0"/>
              <a:t> </a:t>
            </a:r>
            <a:r>
              <a:rPr lang="sv-SE" sz="2000" dirty="0" err="1" smtClean="0"/>
              <a:t>available</a:t>
            </a:r>
            <a:r>
              <a:rPr lang="sv-SE" sz="2000" dirty="0" smtClean="0"/>
              <a:t>.</a:t>
            </a:r>
          </a:p>
          <a:p>
            <a:pPr>
              <a:lnSpc>
                <a:spcPts val="3000"/>
              </a:lnSpc>
            </a:pPr>
            <a:endParaRPr lang="sv-SE" sz="2000" dirty="0">
              <a:cs typeface="Courier New" panose="02070309020205020404" pitchFamily="49" charset="0"/>
            </a:endParaRPr>
          </a:p>
          <a:p>
            <a:r>
              <a:rPr lang="sv-SE" sz="1600" dirty="0">
                <a:cs typeface="Courier New" panose="02070309020205020404" pitchFamily="49" charset="0"/>
              </a:rPr>
              <a:t>Isabella </a:t>
            </a:r>
            <a:r>
              <a:rPr lang="sv-SE" sz="1600" dirty="0" err="1">
                <a:cs typeface="Courier New" panose="02070309020205020404" pitchFamily="49" charset="0"/>
              </a:rPr>
              <a:t>Gollini</a:t>
            </a:r>
            <a:r>
              <a:rPr lang="sv-SE" sz="1600" dirty="0">
                <a:cs typeface="Courier New" panose="02070309020205020404" pitchFamily="49" charset="0"/>
              </a:rPr>
              <a:t>, </a:t>
            </a:r>
            <a:r>
              <a:rPr lang="sv-SE" sz="1600" dirty="0" err="1">
                <a:cs typeface="Courier New" panose="02070309020205020404" pitchFamily="49" charset="0"/>
              </a:rPr>
              <a:t>Binbin</a:t>
            </a:r>
            <a:r>
              <a:rPr lang="sv-SE" sz="1600" dirty="0">
                <a:cs typeface="Courier New" panose="02070309020205020404" pitchFamily="49" charset="0"/>
              </a:rPr>
              <a:t> </a:t>
            </a:r>
            <a:r>
              <a:rPr lang="sv-SE" sz="1600" dirty="0" err="1">
                <a:cs typeface="Courier New" panose="02070309020205020404" pitchFamily="49" charset="0"/>
              </a:rPr>
              <a:t>Lu</a:t>
            </a:r>
            <a:r>
              <a:rPr lang="sv-SE" sz="1600" dirty="0">
                <a:cs typeface="Courier New" panose="02070309020205020404" pitchFamily="49" charset="0"/>
              </a:rPr>
              <a:t>, Martin Charlton, Christopher </a:t>
            </a:r>
            <a:r>
              <a:rPr lang="sv-SE" sz="1600" dirty="0" err="1">
                <a:cs typeface="Courier New" panose="02070309020205020404" pitchFamily="49" charset="0"/>
              </a:rPr>
              <a:t>Brunsdon</a:t>
            </a:r>
            <a:r>
              <a:rPr lang="sv-SE" sz="1600" dirty="0">
                <a:cs typeface="Courier New" panose="02070309020205020404" pitchFamily="49" charset="0"/>
              </a:rPr>
              <a:t>, Paul</a:t>
            </a:r>
          </a:p>
          <a:p>
            <a:r>
              <a:rPr lang="sv-SE" sz="1600" dirty="0">
                <a:cs typeface="Courier New" panose="02070309020205020404" pitchFamily="49" charset="0"/>
              </a:rPr>
              <a:t>  Harris (2015). </a:t>
            </a:r>
            <a:r>
              <a:rPr lang="sv-SE" sz="1600" dirty="0" err="1">
                <a:cs typeface="Courier New" panose="02070309020205020404" pitchFamily="49" charset="0"/>
              </a:rPr>
              <a:t>GWmodel</a:t>
            </a:r>
            <a:r>
              <a:rPr lang="sv-SE" sz="1600" dirty="0">
                <a:cs typeface="Courier New" panose="02070309020205020404" pitchFamily="49" charset="0"/>
              </a:rPr>
              <a:t>: An R </a:t>
            </a:r>
            <a:r>
              <a:rPr lang="sv-SE" sz="1600" dirty="0" err="1">
                <a:cs typeface="Courier New" panose="02070309020205020404" pitchFamily="49" charset="0"/>
              </a:rPr>
              <a:t>Package</a:t>
            </a:r>
            <a:r>
              <a:rPr lang="sv-SE" sz="1600" dirty="0">
                <a:cs typeface="Courier New" panose="02070309020205020404" pitchFamily="49" charset="0"/>
              </a:rPr>
              <a:t> for </a:t>
            </a:r>
            <a:r>
              <a:rPr lang="sv-SE" sz="1600" dirty="0" err="1">
                <a:cs typeface="Courier New" panose="02070309020205020404" pitchFamily="49" charset="0"/>
              </a:rPr>
              <a:t>Exploring</a:t>
            </a:r>
            <a:r>
              <a:rPr lang="sv-SE" sz="1600" dirty="0">
                <a:cs typeface="Courier New" panose="02070309020205020404" pitchFamily="49" charset="0"/>
              </a:rPr>
              <a:t> Spatial </a:t>
            </a:r>
            <a:r>
              <a:rPr lang="sv-SE" sz="1600" dirty="0" err="1">
                <a:cs typeface="Courier New" panose="02070309020205020404" pitchFamily="49" charset="0"/>
              </a:rPr>
              <a:t>Heterogeneity</a:t>
            </a:r>
            <a:endParaRPr lang="sv-SE" sz="1600" dirty="0">
              <a:cs typeface="Courier New" panose="02070309020205020404" pitchFamily="49" charset="0"/>
            </a:endParaRPr>
          </a:p>
          <a:p>
            <a:r>
              <a:rPr lang="sv-SE" sz="1600" dirty="0">
                <a:cs typeface="Courier New" panose="02070309020205020404" pitchFamily="49" charset="0"/>
              </a:rPr>
              <a:t>  </a:t>
            </a:r>
            <a:r>
              <a:rPr lang="sv-SE" sz="1600" dirty="0" err="1">
                <a:cs typeface="Courier New" panose="02070309020205020404" pitchFamily="49" charset="0"/>
              </a:rPr>
              <a:t>Using</a:t>
            </a:r>
            <a:r>
              <a:rPr lang="sv-SE" sz="1600" dirty="0">
                <a:cs typeface="Courier New" panose="02070309020205020404" pitchFamily="49" charset="0"/>
              </a:rPr>
              <a:t> </a:t>
            </a:r>
            <a:r>
              <a:rPr lang="sv-SE" sz="1600" dirty="0" err="1">
                <a:cs typeface="Courier New" panose="02070309020205020404" pitchFamily="49" charset="0"/>
              </a:rPr>
              <a:t>Geographically</a:t>
            </a:r>
            <a:r>
              <a:rPr lang="sv-SE" sz="1600" dirty="0">
                <a:cs typeface="Courier New" panose="02070309020205020404" pitchFamily="49" charset="0"/>
              </a:rPr>
              <a:t> </a:t>
            </a:r>
            <a:r>
              <a:rPr lang="sv-SE" sz="1600" dirty="0" err="1">
                <a:cs typeface="Courier New" panose="02070309020205020404" pitchFamily="49" charset="0"/>
              </a:rPr>
              <a:t>Weighted</a:t>
            </a:r>
            <a:r>
              <a:rPr lang="sv-SE" sz="1600" dirty="0">
                <a:cs typeface="Courier New" panose="02070309020205020404" pitchFamily="49" charset="0"/>
              </a:rPr>
              <a:t> </a:t>
            </a:r>
            <a:r>
              <a:rPr lang="sv-SE" sz="1600" dirty="0" err="1">
                <a:cs typeface="Courier New" panose="02070309020205020404" pitchFamily="49" charset="0"/>
              </a:rPr>
              <a:t>Models</a:t>
            </a:r>
            <a:r>
              <a:rPr lang="sv-SE" sz="1600" dirty="0">
                <a:cs typeface="Courier New" panose="02070309020205020404" pitchFamily="49" charset="0"/>
              </a:rPr>
              <a:t>. Journal of </a:t>
            </a:r>
            <a:r>
              <a:rPr lang="sv-SE" sz="1600" dirty="0" err="1">
                <a:cs typeface="Courier New" panose="02070309020205020404" pitchFamily="49" charset="0"/>
              </a:rPr>
              <a:t>Statistical</a:t>
            </a:r>
            <a:r>
              <a:rPr lang="sv-SE" sz="1600" dirty="0">
                <a:cs typeface="Courier New" panose="02070309020205020404" pitchFamily="49" charset="0"/>
              </a:rPr>
              <a:t> Software,</a:t>
            </a:r>
          </a:p>
          <a:p>
            <a:r>
              <a:rPr lang="sv-SE" sz="1600" dirty="0">
                <a:cs typeface="Courier New" panose="02070309020205020404" pitchFamily="49" charset="0"/>
              </a:rPr>
              <a:t>  63(17), 1-50</a:t>
            </a:r>
            <a:r>
              <a:rPr lang="sv-SE" sz="1600" dirty="0" smtClean="0">
                <a:cs typeface="Courier New" panose="02070309020205020404" pitchFamily="49" charset="0"/>
              </a:rPr>
              <a:t>. </a:t>
            </a:r>
            <a:r>
              <a:rPr lang="sv-SE" sz="1600" dirty="0" smtClean="0">
                <a:cs typeface="Courier New" panose="02070309020205020404" pitchFamily="49" charset="0"/>
                <a:hlinkClick r:id="rId3"/>
              </a:rPr>
              <a:t>https://doi.org/10.18637/jss.v063.i17</a:t>
            </a:r>
            <a:r>
              <a:rPr lang="sv-SE" sz="1600" dirty="0" smtClean="0">
                <a:cs typeface="Courier New" panose="02070309020205020404" pitchFamily="49" charset="0"/>
              </a:rPr>
              <a:t> </a:t>
            </a:r>
            <a:endParaRPr lang="sv-SE" sz="1600" dirty="0">
              <a:cs typeface="Courier New" panose="02070309020205020404" pitchFamily="49" charset="0"/>
            </a:endParaRPr>
          </a:p>
          <a:p>
            <a:endParaRPr lang="sv-SE" sz="1600" dirty="0">
              <a:cs typeface="Courier New" panose="02070309020205020404" pitchFamily="49" charset="0"/>
            </a:endParaRPr>
          </a:p>
          <a:p>
            <a:r>
              <a:rPr lang="sv-SE" sz="1600" dirty="0" err="1" smtClean="0">
                <a:cs typeface="Courier New" panose="02070309020205020404" pitchFamily="49" charset="0"/>
              </a:rPr>
              <a:t>Binbin</a:t>
            </a:r>
            <a:r>
              <a:rPr lang="sv-SE" sz="1600" dirty="0" smtClean="0">
                <a:cs typeface="Courier New" panose="02070309020205020404" pitchFamily="49" charset="0"/>
              </a:rPr>
              <a:t> </a:t>
            </a:r>
            <a:r>
              <a:rPr lang="sv-SE" sz="1600" dirty="0" err="1">
                <a:cs typeface="Courier New" panose="02070309020205020404" pitchFamily="49" charset="0"/>
              </a:rPr>
              <a:t>Lu</a:t>
            </a:r>
            <a:r>
              <a:rPr lang="sv-SE" sz="1600" dirty="0">
                <a:cs typeface="Courier New" panose="02070309020205020404" pitchFamily="49" charset="0"/>
              </a:rPr>
              <a:t>, Paul Harris, Martin Charlton, Christopher </a:t>
            </a:r>
            <a:r>
              <a:rPr lang="sv-SE" sz="1600" dirty="0" err="1">
                <a:cs typeface="Courier New" panose="02070309020205020404" pitchFamily="49" charset="0"/>
              </a:rPr>
              <a:t>Brunsdon</a:t>
            </a:r>
            <a:r>
              <a:rPr lang="sv-SE" sz="1600" dirty="0">
                <a:cs typeface="Courier New" panose="02070309020205020404" pitchFamily="49" charset="0"/>
              </a:rPr>
              <a:t> (2014). The</a:t>
            </a:r>
          </a:p>
          <a:p>
            <a:r>
              <a:rPr lang="sv-SE" sz="1600" dirty="0">
                <a:cs typeface="Courier New" panose="02070309020205020404" pitchFamily="49" charset="0"/>
              </a:rPr>
              <a:t>  </a:t>
            </a:r>
            <a:r>
              <a:rPr lang="sv-SE" sz="1600" dirty="0" err="1">
                <a:cs typeface="Courier New" panose="02070309020205020404" pitchFamily="49" charset="0"/>
              </a:rPr>
              <a:t>GWmodel</a:t>
            </a:r>
            <a:r>
              <a:rPr lang="sv-SE" sz="1600" dirty="0">
                <a:cs typeface="Courier New" panose="02070309020205020404" pitchFamily="49" charset="0"/>
              </a:rPr>
              <a:t> R </a:t>
            </a:r>
            <a:r>
              <a:rPr lang="sv-SE" sz="1600" dirty="0" err="1">
                <a:cs typeface="Courier New" panose="02070309020205020404" pitchFamily="49" charset="0"/>
              </a:rPr>
              <a:t>package</a:t>
            </a:r>
            <a:r>
              <a:rPr lang="sv-SE" sz="1600" dirty="0">
                <a:cs typeface="Courier New" panose="02070309020205020404" pitchFamily="49" charset="0"/>
              </a:rPr>
              <a:t>: </a:t>
            </a:r>
            <a:r>
              <a:rPr lang="sv-SE" sz="1600" dirty="0" err="1">
                <a:cs typeface="Courier New" panose="02070309020205020404" pitchFamily="49" charset="0"/>
              </a:rPr>
              <a:t>further</a:t>
            </a:r>
            <a:r>
              <a:rPr lang="sv-SE" sz="1600" dirty="0">
                <a:cs typeface="Courier New" panose="02070309020205020404" pitchFamily="49" charset="0"/>
              </a:rPr>
              <a:t> </a:t>
            </a:r>
            <a:r>
              <a:rPr lang="sv-SE" sz="1600" dirty="0" err="1">
                <a:cs typeface="Courier New" panose="02070309020205020404" pitchFamily="49" charset="0"/>
              </a:rPr>
              <a:t>topics</a:t>
            </a:r>
            <a:r>
              <a:rPr lang="sv-SE" sz="1600" dirty="0">
                <a:cs typeface="Courier New" panose="02070309020205020404" pitchFamily="49" charset="0"/>
              </a:rPr>
              <a:t> for </a:t>
            </a:r>
            <a:r>
              <a:rPr lang="sv-SE" sz="1600" dirty="0" err="1">
                <a:cs typeface="Courier New" panose="02070309020205020404" pitchFamily="49" charset="0"/>
              </a:rPr>
              <a:t>exploring</a:t>
            </a:r>
            <a:r>
              <a:rPr lang="sv-SE" sz="1600" dirty="0">
                <a:cs typeface="Courier New" panose="02070309020205020404" pitchFamily="49" charset="0"/>
              </a:rPr>
              <a:t> spatial </a:t>
            </a:r>
            <a:r>
              <a:rPr lang="sv-SE" sz="1600" dirty="0" err="1">
                <a:cs typeface="Courier New" panose="02070309020205020404" pitchFamily="49" charset="0"/>
              </a:rPr>
              <a:t>heterogeneity</a:t>
            </a:r>
            <a:endParaRPr lang="sv-SE" sz="1600" dirty="0">
              <a:cs typeface="Courier New" panose="02070309020205020404" pitchFamily="49" charset="0"/>
            </a:endParaRPr>
          </a:p>
          <a:p>
            <a:r>
              <a:rPr lang="sv-SE" sz="1600" dirty="0">
                <a:cs typeface="Courier New" panose="02070309020205020404" pitchFamily="49" charset="0"/>
              </a:rPr>
              <a:t>  </a:t>
            </a:r>
            <a:r>
              <a:rPr lang="sv-SE" sz="1600" dirty="0" err="1">
                <a:cs typeface="Courier New" panose="02070309020205020404" pitchFamily="49" charset="0"/>
              </a:rPr>
              <a:t>using</a:t>
            </a:r>
            <a:r>
              <a:rPr lang="sv-SE" sz="1600" dirty="0">
                <a:cs typeface="Courier New" panose="02070309020205020404" pitchFamily="49" charset="0"/>
              </a:rPr>
              <a:t> </a:t>
            </a:r>
            <a:r>
              <a:rPr lang="sv-SE" sz="1600" dirty="0" err="1">
                <a:cs typeface="Courier New" panose="02070309020205020404" pitchFamily="49" charset="0"/>
              </a:rPr>
              <a:t>geographically</a:t>
            </a:r>
            <a:r>
              <a:rPr lang="sv-SE" sz="1600" dirty="0">
                <a:cs typeface="Courier New" panose="02070309020205020404" pitchFamily="49" charset="0"/>
              </a:rPr>
              <a:t> </a:t>
            </a:r>
            <a:r>
              <a:rPr lang="sv-SE" sz="1600" dirty="0" err="1">
                <a:cs typeface="Courier New" panose="02070309020205020404" pitchFamily="49" charset="0"/>
              </a:rPr>
              <a:t>weighted</a:t>
            </a:r>
            <a:r>
              <a:rPr lang="sv-SE" sz="1600" dirty="0">
                <a:cs typeface="Courier New" panose="02070309020205020404" pitchFamily="49" charset="0"/>
              </a:rPr>
              <a:t> </a:t>
            </a:r>
            <a:r>
              <a:rPr lang="sv-SE" sz="1600" dirty="0" err="1">
                <a:cs typeface="Courier New" panose="02070309020205020404" pitchFamily="49" charset="0"/>
              </a:rPr>
              <a:t>models</a:t>
            </a:r>
            <a:r>
              <a:rPr lang="sv-SE" sz="1600" dirty="0">
                <a:cs typeface="Courier New" panose="02070309020205020404" pitchFamily="49" charset="0"/>
              </a:rPr>
              <a:t>. Geo-spatial Information Science,</a:t>
            </a:r>
          </a:p>
          <a:p>
            <a:r>
              <a:rPr lang="sv-SE" sz="1600" dirty="0">
                <a:cs typeface="Courier New" panose="02070309020205020404" pitchFamily="49" charset="0"/>
              </a:rPr>
              <a:t>  17(2), 85-101. </a:t>
            </a:r>
            <a:r>
              <a:rPr lang="sv-SE" sz="1600" dirty="0" smtClean="0">
                <a:cs typeface="Courier New" panose="02070309020205020404" pitchFamily="49" charset="0"/>
                <a:hlinkClick r:id="rId4"/>
              </a:rPr>
              <a:t>https</a:t>
            </a:r>
            <a:r>
              <a:rPr lang="sv-SE" sz="1600" dirty="0">
                <a:cs typeface="Courier New" panose="02070309020205020404" pitchFamily="49" charset="0"/>
                <a:hlinkClick r:id="rId4"/>
              </a:rPr>
              <a:t>://</a:t>
            </a:r>
            <a:r>
              <a:rPr lang="sv-SE" sz="1600" dirty="0" smtClean="0">
                <a:cs typeface="Courier New" panose="02070309020205020404" pitchFamily="49" charset="0"/>
                <a:hlinkClick r:id="rId4"/>
              </a:rPr>
              <a:t>doi.org/10.1080/10095020.2014.917453</a:t>
            </a:r>
            <a:r>
              <a:rPr lang="sv-SE" sz="1600" dirty="0" smtClean="0">
                <a:cs typeface="Courier New" panose="02070309020205020404" pitchFamily="49" charset="0"/>
              </a:rPr>
              <a:t> 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756094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smtClean="0"/>
              <a:t>General </a:t>
            </a:r>
            <a:r>
              <a:rPr lang="sv-SE" sz="2400" dirty="0" err="1" smtClean="0"/>
              <a:t>references</a:t>
            </a:r>
            <a:r>
              <a:rPr lang="sv-SE" sz="2400" dirty="0" smtClean="0"/>
              <a:t> to GWR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r>
              <a:rPr lang="en-US" sz="1600" dirty="0" err="1"/>
              <a:t>Brunsdon</a:t>
            </a:r>
            <a:r>
              <a:rPr lang="en-US" sz="1600" dirty="0"/>
              <a:t>, C., Fotheringham, S., &amp; Charlton, M. (1998a). Geographically weighted regression. Journal of the Royal Statistical Society, 47, 431–443.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doi.org/10.1111/14679884.00145</a:t>
            </a:r>
            <a:r>
              <a:rPr lang="en-US" sz="1600" dirty="0" smtClean="0"/>
              <a:t> </a:t>
            </a:r>
          </a:p>
          <a:p>
            <a:endParaRPr lang="sv-SE" sz="1600" dirty="0"/>
          </a:p>
          <a:p>
            <a:r>
              <a:rPr lang="sv-SE" sz="1600" dirty="0" err="1"/>
              <a:t>Comber</a:t>
            </a:r>
            <a:r>
              <a:rPr lang="sv-SE" sz="1600" dirty="0"/>
              <a:t>, A., </a:t>
            </a:r>
            <a:r>
              <a:rPr lang="sv-SE" sz="1600" dirty="0" err="1"/>
              <a:t>Brunsdon</a:t>
            </a:r>
            <a:r>
              <a:rPr lang="sv-SE" sz="1600" dirty="0"/>
              <a:t>, C., Charlton, M., Dong, G., Harris, R., </a:t>
            </a:r>
            <a:r>
              <a:rPr lang="sv-SE" sz="1600" dirty="0" err="1"/>
              <a:t>Lu</a:t>
            </a:r>
            <a:r>
              <a:rPr lang="sv-SE" sz="1600" dirty="0"/>
              <a:t>, B., </a:t>
            </a:r>
            <a:r>
              <a:rPr lang="sv-SE" sz="1600" dirty="0" err="1"/>
              <a:t>Lü</a:t>
            </a:r>
            <a:r>
              <a:rPr lang="sv-SE" sz="1600" dirty="0"/>
              <a:t>, Y., </a:t>
            </a:r>
            <a:r>
              <a:rPr lang="sv-SE" sz="1600" dirty="0" err="1"/>
              <a:t>Murakami</a:t>
            </a:r>
            <a:r>
              <a:rPr lang="sv-SE" sz="1600" dirty="0"/>
              <a:t>, D., </a:t>
            </a:r>
            <a:r>
              <a:rPr lang="sv-SE" sz="1600" dirty="0" err="1"/>
              <a:t>Nakaya</a:t>
            </a:r>
            <a:r>
              <a:rPr lang="sv-SE" sz="1600" dirty="0"/>
              <a:t>, T., Wang, Y., &amp; Harris, P. (2023). A route </a:t>
            </a:r>
            <a:r>
              <a:rPr lang="sv-SE" sz="1600" dirty="0" err="1"/>
              <a:t>map</a:t>
            </a:r>
            <a:r>
              <a:rPr lang="sv-SE" sz="1600" dirty="0"/>
              <a:t> for </a:t>
            </a:r>
            <a:r>
              <a:rPr lang="sv-SE" sz="1600" dirty="0" err="1"/>
              <a:t>successful</a:t>
            </a:r>
            <a:r>
              <a:rPr lang="sv-SE" sz="1600" dirty="0"/>
              <a:t> </a:t>
            </a:r>
            <a:r>
              <a:rPr lang="sv-SE" sz="1600" dirty="0" err="1"/>
              <a:t>applications</a:t>
            </a:r>
            <a:r>
              <a:rPr lang="sv-SE" sz="1600" dirty="0"/>
              <a:t> of </a:t>
            </a:r>
            <a:r>
              <a:rPr lang="sv-SE" sz="1600" dirty="0" err="1"/>
              <a:t>geographically</a:t>
            </a:r>
            <a:r>
              <a:rPr lang="sv-SE" sz="1600" dirty="0"/>
              <a:t> </a:t>
            </a:r>
            <a:r>
              <a:rPr lang="sv-SE" sz="1600" dirty="0" err="1"/>
              <a:t>weighted</a:t>
            </a:r>
            <a:r>
              <a:rPr lang="sv-SE" sz="1600" dirty="0"/>
              <a:t> regression. </a:t>
            </a:r>
            <a:r>
              <a:rPr lang="sv-SE" sz="1600" dirty="0" err="1"/>
              <a:t>Geographical</a:t>
            </a:r>
            <a:r>
              <a:rPr lang="sv-SE" sz="1600" dirty="0"/>
              <a:t> </a:t>
            </a:r>
            <a:r>
              <a:rPr lang="sv-SE" sz="1600" dirty="0" err="1"/>
              <a:t>Analysis</a:t>
            </a:r>
            <a:r>
              <a:rPr lang="sv-SE" sz="1600" dirty="0"/>
              <a:t>, 55, 155–178. </a:t>
            </a:r>
            <a:r>
              <a:rPr lang="sv-SE" sz="1600" dirty="0">
                <a:hlinkClick r:id="rId4"/>
              </a:rPr>
              <a:t>https://</a:t>
            </a:r>
            <a:r>
              <a:rPr lang="sv-SE" sz="1600" dirty="0" smtClean="0">
                <a:hlinkClick r:id="rId4"/>
              </a:rPr>
              <a:t>doi.org/10.1111/gean.12316</a:t>
            </a:r>
            <a:r>
              <a:rPr lang="sv-SE" sz="1600" dirty="0" smtClean="0"/>
              <a:t> </a:t>
            </a:r>
            <a:endParaRPr lang="sv-SE" sz="1600" dirty="0"/>
          </a:p>
          <a:p>
            <a:endParaRPr lang="sv-SE" sz="1600" dirty="0"/>
          </a:p>
          <a:p>
            <a:endParaRPr lang="sv-SE" sz="1600" dirty="0" smtClean="0"/>
          </a:p>
          <a:p>
            <a:r>
              <a:rPr lang="sv-SE" sz="1600" u="sng" dirty="0" smtClean="0"/>
              <a:t>For trend </a:t>
            </a:r>
            <a:r>
              <a:rPr lang="sv-SE" sz="1600" u="sng" dirty="0" err="1" smtClean="0"/>
              <a:t>analysis</a:t>
            </a:r>
            <a:r>
              <a:rPr lang="sv-SE" sz="1600" u="sng" dirty="0" smtClean="0"/>
              <a:t>:</a:t>
            </a:r>
            <a:endParaRPr lang="en-US" sz="2000" u="sng" dirty="0"/>
          </a:p>
          <a:p>
            <a:endParaRPr lang="en-US" sz="2000" dirty="0"/>
          </a:p>
          <a:p>
            <a:r>
              <a:rPr lang="en-US" sz="1600" dirty="0"/>
              <a:t>von Brömssen, C., Fölster, J., Eklöf, K., 2023. Temporal trend evaluation in monitoring programs with high spatial resolution and low temporal resolution using geographically weighted regression models. Environ. </a:t>
            </a:r>
            <a:r>
              <a:rPr lang="en-US" sz="1600" dirty="0" err="1"/>
              <a:t>Monit</a:t>
            </a:r>
            <a:r>
              <a:rPr lang="en-US" sz="1600" dirty="0"/>
              <a:t>. Assess. 195, 547. </a:t>
            </a:r>
            <a:r>
              <a:rPr lang="en-US" sz="1600" dirty="0">
                <a:hlinkClick r:id="rId5"/>
              </a:rPr>
              <a:t>https://</a:t>
            </a:r>
            <a:r>
              <a:rPr lang="en-US" sz="1600" dirty="0" smtClean="0">
                <a:hlinkClick r:id="rId5"/>
              </a:rPr>
              <a:t>doi.org/10.1007/s10661-023-11172-2</a:t>
            </a:r>
            <a:r>
              <a:rPr lang="en-US" sz="1600" dirty="0" smtClean="0"/>
              <a:t> </a:t>
            </a:r>
            <a:endParaRPr lang="en-US" sz="1600" dirty="0"/>
          </a:p>
          <a:p>
            <a:r>
              <a:rPr lang="en-US" dirty="0"/>
              <a:t>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172005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sp>
        <p:nvSpPr>
          <p:cNvPr id="3" name="Rectangle 2"/>
          <p:cNvSpPr/>
          <p:nvPr/>
        </p:nvSpPr>
        <p:spPr>
          <a:xfrm>
            <a:off x="597876" y="1435410"/>
            <a:ext cx="6635261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Statistics@SLU</a:t>
            </a:r>
            <a:endParaRPr lang="en-US" sz="2400" dirty="0"/>
          </a:p>
          <a:p>
            <a:endParaRPr lang="en-US" sz="2400" dirty="0"/>
          </a:p>
          <a:p>
            <a:r>
              <a:rPr lang="sv-SE" sz="2000" dirty="0"/>
              <a:t>The Center of </a:t>
            </a:r>
            <a:r>
              <a:rPr lang="sv-SE" sz="2000" dirty="0" err="1"/>
              <a:t>Statistics</a:t>
            </a:r>
            <a:r>
              <a:rPr lang="sv-SE" sz="2000" dirty="0"/>
              <a:t> offers </a:t>
            </a:r>
            <a:r>
              <a:rPr lang="sv-SE" sz="2000" dirty="0" err="1"/>
              <a:t>statistical</a:t>
            </a:r>
            <a:r>
              <a:rPr lang="sv-SE" sz="2000" dirty="0"/>
              <a:t> </a:t>
            </a:r>
            <a:r>
              <a:rPr lang="sv-SE" sz="2000" dirty="0" err="1"/>
              <a:t>advice</a:t>
            </a:r>
            <a:r>
              <a:rPr lang="sv-SE" sz="2000" dirty="0"/>
              <a:t> and support to all </a:t>
            </a:r>
            <a:r>
              <a:rPr lang="sv-SE" sz="2000" dirty="0" err="1"/>
              <a:t>employees</a:t>
            </a:r>
            <a:r>
              <a:rPr lang="sv-SE" sz="2000" dirty="0"/>
              <a:t> at SLU </a:t>
            </a:r>
            <a:r>
              <a:rPr lang="sv-SE" sz="2000" dirty="0" err="1"/>
              <a:t>free</a:t>
            </a:r>
            <a:r>
              <a:rPr lang="sv-SE" sz="2000" dirty="0"/>
              <a:t> of charge (limit of 20 </a:t>
            </a:r>
            <a:r>
              <a:rPr lang="sv-SE" sz="2000" dirty="0" err="1"/>
              <a:t>hours</a:t>
            </a:r>
            <a:r>
              <a:rPr lang="sv-SE" sz="2000" dirty="0"/>
              <a:t> per </a:t>
            </a:r>
            <a:r>
              <a:rPr lang="sv-SE" sz="2000" dirty="0" err="1"/>
              <a:t>client</a:t>
            </a:r>
            <a:r>
              <a:rPr lang="sv-SE" sz="2000" dirty="0"/>
              <a:t> and </a:t>
            </a:r>
            <a:r>
              <a:rPr lang="sv-SE" sz="2000" dirty="0" err="1"/>
              <a:t>year</a:t>
            </a:r>
            <a:r>
              <a:rPr lang="sv-SE" sz="2000" dirty="0"/>
              <a:t>). </a:t>
            </a:r>
            <a:endParaRPr lang="sv-SE" sz="2000" dirty="0" smtClean="0"/>
          </a:p>
          <a:p>
            <a:endParaRPr lang="sv-SE" sz="2000" dirty="0"/>
          </a:p>
          <a:p>
            <a:endParaRPr lang="sv-SE" sz="2000" dirty="0"/>
          </a:p>
          <a:p>
            <a:r>
              <a:rPr lang="sv-SE" sz="2000" dirty="0" err="1" smtClean="0"/>
              <a:t>Find</a:t>
            </a:r>
            <a:r>
              <a:rPr lang="sv-SE" sz="2000" dirty="0" smtClean="0"/>
              <a:t> a list </a:t>
            </a:r>
            <a:r>
              <a:rPr lang="sv-SE" sz="2000" dirty="0" err="1" smtClean="0"/>
              <a:t>with</a:t>
            </a:r>
            <a:r>
              <a:rPr lang="sv-SE" sz="2000" dirty="0" smtClean="0"/>
              <a:t> SLU </a:t>
            </a:r>
            <a:r>
              <a:rPr lang="sv-SE" sz="2000" dirty="0" err="1" smtClean="0"/>
              <a:t>statistics</a:t>
            </a:r>
            <a:r>
              <a:rPr lang="sv-SE" sz="2000" dirty="0" smtClean="0"/>
              <a:t> </a:t>
            </a:r>
            <a:r>
              <a:rPr lang="sv-SE" sz="2000" dirty="0" err="1" smtClean="0"/>
              <a:t>consultants</a:t>
            </a:r>
            <a:r>
              <a:rPr lang="sv-SE" sz="2000" dirty="0" smtClean="0"/>
              <a:t> at </a:t>
            </a:r>
            <a:r>
              <a:rPr lang="sv-SE" sz="2000" dirty="0">
                <a:hlinkClick r:id="rId3"/>
              </a:rPr>
              <a:t>https://</a:t>
            </a:r>
            <a:r>
              <a:rPr lang="sv-SE" sz="2000" dirty="0" smtClean="0">
                <a:hlinkClick r:id="rId3"/>
              </a:rPr>
              <a:t>www.slu.se/en/centreforstatistics/</a:t>
            </a:r>
            <a:r>
              <a:rPr lang="sv-SE" sz="2000" dirty="0" smtClean="0"/>
              <a:t> </a:t>
            </a:r>
            <a:endParaRPr lang="sv-SE" sz="2000" dirty="0"/>
          </a:p>
          <a:p>
            <a:endParaRPr lang="sv-SE" sz="2000" dirty="0" smtClean="0"/>
          </a:p>
          <a:p>
            <a:endParaRPr lang="sv-SE" sz="2000" dirty="0" smtClean="0"/>
          </a:p>
          <a:p>
            <a:r>
              <a:rPr lang="sv-SE" sz="2000" dirty="0" smtClean="0"/>
              <a:t>Contact: </a:t>
            </a:r>
            <a:r>
              <a:rPr lang="sv-SE" sz="2000" dirty="0" smtClean="0">
                <a:hlinkClick r:id="rId4"/>
              </a:rPr>
              <a:t>statistics@slu.se</a:t>
            </a:r>
            <a:r>
              <a:rPr lang="sv-SE" sz="2000" dirty="0" smtClean="0"/>
              <a:t> 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35191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786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Estimating</a:t>
            </a:r>
            <a:r>
              <a:rPr lang="sv-SE" sz="2400" dirty="0" smtClean="0"/>
              <a:t> </a:t>
            </a:r>
            <a:r>
              <a:rPr lang="sv-SE" sz="2400" dirty="0" err="1" smtClean="0"/>
              <a:t>coefficients</a:t>
            </a:r>
            <a:r>
              <a:rPr lang="sv-SE" sz="2400" dirty="0" smtClean="0"/>
              <a:t> </a:t>
            </a:r>
            <a:r>
              <a:rPr lang="sv-SE" sz="2400" dirty="0" err="1" smtClean="0"/>
              <a:t>varying</a:t>
            </a:r>
            <a:r>
              <a:rPr lang="sv-SE" sz="2400" dirty="0" smtClean="0"/>
              <a:t> in space:</a:t>
            </a:r>
          </a:p>
          <a:p>
            <a:pPr>
              <a:lnSpc>
                <a:spcPts val="3000"/>
              </a:lnSpc>
            </a:pPr>
            <a:endParaRPr lang="sv-SE" sz="2400" dirty="0"/>
          </a:p>
          <a:p>
            <a:pPr marL="800100" lvl="1" indent="-342900">
              <a:lnSpc>
                <a:spcPts val="3000"/>
              </a:lnSpc>
              <a:buFontTx/>
              <a:buChar char="-"/>
            </a:pPr>
            <a:r>
              <a:rPr lang="sv-SE" sz="2400" dirty="0" smtClean="0"/>
              <a:t>Regional </a:t>
            </a:r>
            <a:r>
              <a:rPr lang="sv-SE" sz="2400" dirty="0" err="1" smtClean="0"/>
              <a:t>analysis</a:t>
            </a:r>
            <a:r>
              <a:rPr lang="sv-SE" sz="2400" dirty="0" smtClean="0"/>
              <a:t>: </a:t>
            </a:r>
            <a:r>
              <a:rPr lang="sv-SE" sz="2400" dirty="0" err="1" smtClean="0"/>
              <a:t>working</a:t>
            </a:r>
            <a:r>
              <a:rPr lang="sv-SE" sz="2400" dirty="0" smtClean="0"/>
              <a:t> </a:t>
            </a:r>
            <a:r>
              <a:rPr lang="sv-SE" sz="2400" dirty="0" err="1" smtClean="0"/>
              <a:t>with</a:t>
            </a:r>
            <a:r>
              <a:rPr lang="sv-SE" sz="2400" dirty="0" smtClean="0"/>
              <a:t> </a:t>
            </a:r>
            <a:r>
              <a:rPr lang="sv-SE" sz="2400" dirty="0" err="1" smtClean="0"/>
              <a:t>subsets</a:t>
            </a:r>
            <a:endParaRPr lang="sv-SE" sz="2400" dirty="0" smtClean="0"/>
          </a:p>
          <a:p>
            <a:pPr marL="800100" lvl="1" indent="-342900">
              <a:lnSpc>
                <a:spcPts val="3000"/>
              </a:lnSpc>
              <a:buFontTx/>
              <a:buChar char="-"/>
            </a:pPr>
            <a:endParaRPr lang="sv-SE" sz="2400" dirty="0"/>
          </a:p>
          <a:p>
            <a:pPr marL="800100" lvl="1" indent="-342900">
              <a:lnSpc>
                <a:spcPts val="3000"/>
              </a:lnSpc>
              <a:buFontTx/>
              <a:buChar char="-"/>
            </a:pPr>
            <a:r>
              <a:rPr lang="sv-SE" sz="2400" dirty="0" smtClean="0"/>
              <a:t>Spatial </a:t>
            </a:r>
            <a:r>
              <a:rPr lang="sv-SE" sz="2400" dirty="0" err="1" smtClean="0"/>
              <a:t>moving</a:t>
            </a:r>
            <a:r>
              <a:rPr lang="sv-SE" sz="2400" dirty="0" smtClean="0"/>
              <a:t> </a:t>
            </a:r>
            <a:r>
              <a:rPr lang="sv-SE" sz="2400" dirty="0" err="1" smtClean="0"/>
              <a:t>window</a:t>
            </a:r>
            <a:r>
              <a:rPr lang="sv-SE" sz="2400" dirty="0" smtClean="0"/>
              <a:t> approach – </a:t>
            </a: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 smtClean="0"/>
          </a:p>
          <a:p>
            <a:pPr marL="800100" lvl="1" indent="-342900">
              <a:lnSpc>
                <a:spcPts val="3000"/>
              </a:lnSpc>
              <a:buFontTx/>
              <a:buChar char="-"/>
            </a:pPr>
            <a:endParaRPr lang="sv-SE" sz="2400" dirty="0"/>
          </a:p>
          <a:p>
            <a:pPr marL="800100" lvl="1" indent="-342900">
              <a:lnSpc>
                <a:spcPts val="3000"/>
              </a:lnSpc>
              <a:buFontTx/>
              <a:buChar char="-"/>
            </a:pPr>
            <a:r>
              <a:rPr lang="sv-SE" sz="2400" dirty="0" err="1" smtClean="0"/>
              <a:t>Varying</a:t>
            </a:r>
            <a:r>
              <a:rPr lang="sv-SE" sz="2400" dirty="0" smtClean="0"/>
              <a:t> </a:t>
            </a:r>
            <a:r>
              <a:rPr lang="sv-SE" sz="2400" dirty="0" err="1" smtClean="0"/>
              <a:t>coefficient</a:t>
            </a:r>
            <a:r>
              <a:rPr lang="sv-SE" sz="2400" dirty="0" smtClean="0"/>
              <a:t> </a:t>
            </a:r>
            <a:r>
              <a:rPr lang="sv-SE" sz="2400" dirty="0" err="1" smtClean="0"/>
              <a:t>model</a:t>
            </a:r>
            <a:r>
              <a:rPr lang="sv-SE" sz="2400" dirty="0" smtClean="0"/>
              <a:t>, </a:t>
            </a:r>
            <a:r>
              <a:rPr lang="sv-SE" sz="2400" dirty="0" err="1" smtClean="0"/>
              <a:t>fitted</a:t>
            </a:r>
            <a:r>
              <a:rPr lang="sv-SE" sz="2400" dirty="0" smtClean="0"/>
              <a:t> </a:t>
            </a:r>
            <a:r>
              <a:rPr lang="sv-SE" sz="2400" dirty="0" err="1" smtClean="0"/>
              <a:t>e.g</a:t>
            </a:r>
            <a:r>
              <a:rPr lang="sv-SE" sz="2400" dirty="0" smtClean="0"/>
              <a:t>. </a:t>
            </a:r>
            <a:r>
              <a:rPr lang="sv-SE" sz="2400" dirty="0" err="1" smtClean="0"/>
              <a:t>with</a:t>
            </a:r>
            <a:r>
              <a:rPr lang="sv-SE" sz="2400" dirty="0" smtClean="0"/>
              <a:t> a general </a:t>
            </a:r>
            <a:r>
              <a:rPr lang="sv-SE" sz="2400" dirty="0" err="1" smtClean="0"/>
              <a:t>additive</a:t>
            </a:r>
            <a:r>
              <a:rPr lang="sv-SE" sz="2400" dirty="0" smtClean="0"/>
              <a:t> </a:t>
            </a:r>
            <a:r>
              <a:rPr lang="sv-SE" sz="2400" dirty="0" err="1" smtClean="0"/>
              <a:t>model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87352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 smtClean="0"/>
          </a:p>
          <a:p>
            <a:pPr>
              <a:lnSpc>
                <a:spcPts val="3000"/>
              </a:lnSpc>
            </a:pPr>
            <a:r>
              <a:rPr lang="sv-SE" sz="2000" dirty="0" err="1" smtClean="0"/>
              <a:t>Used</a:t>
            </a:r>
            <a:r>
              <a:rPr lang="sv-SE" sz="2000" dirty="0" smtClean="0"/>
              <a:t> to </a:t>
            </a:r>
            <a:r>
              <a:rPr lang="sv-SE" sz="2000" dirty="0" err="1" smtClean="0"/>
              <a:t>determine</a:t>
            </a:r>
            <a:r>
              <a:rPr lang="sv-SE" sz="2000" dirty="0" smtClean="0"/>
              <a:t> relationships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a </a:t>
            </a:r>
            <a:r>
              <a:rPr lang="sv-SE" sz="2000" dirty="0" err="1" smtClean="0"/>
              <a:t>response</a:t>
            </a:r>
            <a:r>
              <a:rPr lang="sv-SE" sz="2000" dirty="0" smtClean="0"/>
              <a:t> and </a:t>
            </a:r>
            <a:r>
              <a:rPr lang="sv-SE" sz="2000" dirty="0" err="1" smtClean="0"/>
              <a:t>one</a:t>
            </a:r>
            <a:r>
              <a:rPr lang="sv-SE" sz="2000" dirty="0" smtClean="0"/>
              <a:t> or </a:t>
            </a:r>
            <a:r>
              <a:rPr lang="sv-SE" sz="2000" dirty="0" err="1" smtClean="0"/>
              <a:t>several</a:t>
            </a:r>
            <a:r>
              <a:rPr lang="sv-SE" sz="2000" dirty="0" smtClean="0"/>
              <a:t> </a:t>
            </a:r>
            <a:r>
              <a:rPr lang="sv-SE" sz="2000" dirty="0" err="1" smtClean="0"/>
              <a:t>explanatory</a:t>
            </a:r>
            <a:r>
              <a:rPr lang="sv-SE" sz="2000" dirty="0" smtClean="0"/>
              <a:t> </a:t>
            </a:r>
            <a:r>
              <a:rPr lang="sv-SE" sz="2000" dirty="0" err="1" smtClean="0"/>
              <a:t>variables</a:t>
            </a:r>
            <a:r>
              <a:rPr lang="sv-SE" sz="2000" dirty="0" smtClean="0"/>
              <a:t> </a:t>
            </a:r>
            <a:r>
              <a:rPr lang="sv-SE" sz="2000" dirty="0" err="1" smtClean="0"/>
              <a:t>if</a:t>
            </a: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smtClean="0"/>
              <a:t>the relationships </a:t>
            </a:r>
            <a:r>
              <a:rPr lang="sv-SE" sz="2000" dirty="0" err="1" smtClean="0"/>
              <a:t>are</a:t>
            </a:r>
            <a:r>
              <a:rPr lang="sv-SE" sz="2000" dirty="0" smtClean="0"/>
              <a:t> </a:t>
            </a:r>
            <a:r>
              <a:rPr lang="sv-SE" sz="2000" dirty="0" err="1" smtClean="0"/>
              <a:t>expected</a:t>
            </a:r>
            <a:r>
              <a:rPr lang="sv-SE" sz="2000" dirty="0" smtClean="0"/>
              <a:t> to </a:t>
            </a:r>
            <a:r>
              <a:rPr lang="sv-SE" sz="2000" dirty="0" err="1" smtClean="0"/>
              <a:t>change</a:t>
            </a:r>
            <a:r>
              <a:rPr lang="sv-SE" sz="2000" dirty="0" smtClean="0"/>
              <a:t> (</a:t>
            </a:r>
            <a:r>
              <a:rPr lang="sv-SE" sz="2000" dirty="0" err="1" smtClean="0"/>
              <a:t>slowly</a:t>
            </a:r>
            <a:r>
              <a:rPr lang="sv-SE" sz="2000" dirty="0" smtClean="0"/>
              <a:t>) over space</a:t>
            </a:r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endParaRPr lang="sv-SE" sz="2000" dirty="0" smtClean="0"/>
          </a:p>
          <a:p>
            <a:pPr marL="800100" lvl="1" indent="-342900">
              <a:lnSpc>
                <a:spcPts val="3000"/>
              </a:lnSpc>
              <a:buFont typeface="Arial" panose="020B0604020202020204" pitchFamily="34" charset="0"/>
              <a:buChar char="•"/>
            </a:pPr>
            <a:r>
              <a:rPr lang="sv-SE" sz="2000" dirty="0" smtClean="0"/>
              <a:t>the relationship </a:t>
            </a:r>
            <a:r>
              <a:rPr lang="sv-SE" sz="2000" dirty="0" err="1" smtClean="0"/>
              <a:t>between</a:t>
            </a:r>
            <a:r>
              <a:rPr lang="sv-SE" sz="2000" dirty="0" smtClean="0"/>
              <a:t> </a:t>
            </a:r>
            <a:r>
              <a:rPr lang="sv-SE" sz="2000" dirty="0" err="1" smtClean="0"/>
              <a:t>variables</a:t>
            </a:r>
            <a:r>
              <a:rPr lang="sv-SE" sz="2000" dirty="0" smtClean="0"/>
              <a:t> </a:t>
            </a:r>
            <a:r>
              <a:rPr lang="sv-SE" sz="2000" dirty="0" err="1" smtClean="0"/>
              <a:t>within</a:t>
            </a:r>
            <a:r>
              <a:rPr lang="sv-SE" sz="2000" dirty="0" smtClean="0"/>
              <a:t> a </a:t>
            </a:r>
            <a:r>
              <a:rPr lang="sv-SE" sz="2000" dirty="0" err="1" smtClean="0"/>
              <a:t>geographical</a:t>
            </a:r>
            <a:r>
              <a:rPr lang="sv-SE" sz="2000" dirty="0" smtClean="0"/>
              <a:t> </a:t>
            </a:r>
            <a:r>
              <a:rPr lang="sv-SE" sz="2000" dirty="0" err="1" smtClean="0"/>
              <a:t>window</a:t>
            </a:r>
            <a:r>
              <a:rPr lang="sv-SE" sz="2000" dirty="0" smtClean="0"/>
              <a:t> </a:t>
            </a:r>
            <a:r>
              <a:rPr lang="sv-SE" sz="2000" dirty="0" err="1" smtClean="0"/>
              <a:t>can</a:t>
            </a:r>
            <a:r>
              <a:rPr lang="sv-SE" sz="2000" dirty="0" smtClean="0"/>
              <a:t> be </a:t>
            </a:r>
            <a:r>
              <a:rPr lang="sv-SE" sz="2000" dirty="0" err="1" smtClean="0"/>
              <a:t>assumed</a:t>
            </a:r>
            <a:r>
              <a:rPr lang="sv-SE" sz="2000" dirty="0" smtClean="0"/>
              <a:t> to be </a:t>
            </a:r>
            <a:r>
              <a:rPr lang="sv-SE" sz="2000" dirty="0" err="1" smtClean="0"/>
              <a:t>linear</a:t>
            </a:r>
            <a:endParaRPr lang="sv-SE" sz="2000" dirty="0" smtClean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</p:spTree>
    <p:extLst>
      <p:ext uri="{BB962C8B-B14F-4D97-AF65-F5344CB8AC3E}">
        <p14:creationId xmlns:p14="http://schemas.microsoft.com/office/powerpoint/2010/main" val="256919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108"/>
          <a:stretch/>
        </p:blipFill>
        <p:spPr>
          <a:xfrm>
            <a:off x="392720" y="841119"/>
            <a:ext cx="4167558" cy="5835930"/>
          </a:xfrm>
          <a:prstGeom prst="rect">
            <a:avLst/>
          </a:prstGeom>
        </p:spPr>
      </p:pic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31" name="Group 30"/>
          <p:cNvGrpSpPr/>
          <p:nvPr/>
        </p:nvGrpSpPr>
        <p:grpSpPr>
          <a:xfrm>
            <a:off x="1488831" y="3511171"/>
            <a:ext cx="7086157" cy="2507660"/>
            <a:chOff x="1488831" y="3511171"/>
            <a:chExt cx="7086157" cy="2507660"/>
          </a:xfrm>
        </p:grpSpPr>
        <p:grpSp>
          <p:nvGrpSpPr>
            <p:cNvPr id="27" name="Group 26"/>
            <p:cNvGrpSpPr/>
            <p:nvPr/>
          </p:nvGrpSpPr>
          <p:grpSpPr>
            <a:xfrm>
              <a:off x="1488831" y="3774831"/>
              <a:ext cx="5681597" cy="2244000"/>
              <a:chOff x="1488831" y="3774831"/>
              <a:chExt cx="5681597" cy="2244000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04428" y="3774831"/>
                <a:ext cx="3366000" cy="2244000"/>
              </a:xfrm>
              <a:prstGeom prst="rect">
                <a:avLst/>
              </a:prstGeom>
            </p:spPr>
          </p:pic>
          <p:cxnSp>
            <p:nvCxnSpPr>
              <p:cNvPr id="24" name="Straight Connector 23"/>
              <p:cNvCxnSpPr/>
              <p:nvPr/>
            </p:nvCxnSpPr>
            <p:spPr>
              <a:xfrm flipH="1">
                <a:off x="1494692" y="3815862"/>
                <a:ext cx="2549770" cy="1611923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 flipV="1">
                <a:off x="1488831" y="5673969"/>
                <a:ext cx="2549769" cy="58616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TextBox 28"/>
            <p:cNvSpPr txBox="1"/>
            <p:nvPr/>
          </p:nvSpPr>
          <p:spPr>
            <a:xfrm>
              <a:off x="4242264" y="3511171"/>
              <a:ext cx="4332724" cy="247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ts val="3000"/>
                </a:lnSpc>
              </a:pPr>
              <a:r>
                <a:rPr lang="sv-SE" sz="1200" dirty="0" err="1" smtClean="0"/>
                <a:t>ANC</a:t>
              </a:r>
              <a:r>
                <a:rPr lang="sv-SE" sz="1200" baseline="-25000" dirty="0" err="1" smtClean="0"/>
                <a:t>log</a:t>
              </a:r>
              <a:r>
                <a:rPr lang="sv-SE" sz="1200" dirty="0" smtClean="0"/>
                <a:t>=4.8 + 0.9 SO4</a:t>
              </a:r>
              <a:r>
                <a:rPr lang="sv-SE" sz="1200" baseline="-25000" dirty="0" smtClean="0"/>
                <a:t>log             </a:t>
              </a:r>
              <a:r>
                <a:rPr lang="sv-SE" sz="1200" dirty="0" smtClean="0"/>
                <a:t>p-val: &lt;0.001        R</a:t>
              </a:r>
              <a:r>
                <a:rPr lang="sv-SE" sz="1200" baseline="30000" dirty="0" smtClean="0"/>
                <a:t>2</a:t>
              </a:r>
              <a:r>
                <a:rPr lang="sv-SE" sz="1200" dirty="0" smtClean="0"/>
                <a:t>=34%</a:t>
              </a:r>
              <a:endParaRPr lang="en-US" sz="1200" baseline="-25000" dirty="0" smtClean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20606" r="16965"/>
          <a:stretch/>
        </p:blipFill>
        <p:spPr>
          <a:xfrm>
            <a:off x="4331858" y="841118"/>
            <a:ext cx="3417095" cy="5929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5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/>
      </p:sp>
      <p:grpSp>
        <p:nvGrpSpPr>
          <p:cNvPr id="7" name="Group 6"/>
          <p:cNvGrpSpPr/>
          <p:nvPr/>
        </p:nvGrpSpPr>
        <p:grpSpPr>
          <a:xfrm>
            <a:off x="1219490" y="934916"/>
            <a:ext cx="4770560" cy="2586900"/>
            <a:chOff x="3001397" y="1673470"/>
            <a:chExt cx="4770560" cy="2586900"/>
          </a:xfrm>
        </p:grpSpPr>
        <p:sp>
          <p:nvSpPr>
            <p:cNvPr id="2" name="TextBox 1"/>
            <p:cNvSpPr txBox="1"/>
            <p:nvPr/>
          </p:nvSpPr>
          <p:spPr>
            <a:xfrm>
              <a:off x="3314967" y="1673470"/>
              <a:ext cx="685800" cy="6858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>
                <a:lnSpc>
                  <a:spcPts val="2250"/>
                </a:lnSpc>
              </a:pPr>
              <a:endParaRPr lang="sv-SE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01397" y="2016370"/>
              <a:ext cx="3366000" cy="224400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439233" y="1752710"/>
              <a:ext cx="4332724" cy="2479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l">
                <a:lnSpc>
                  <a:spcPts val="3000"/>
                </a:lnSpc>
              </a:pPr>
              <a:r>
                <a:rPr lang="sv-SE" sz="1200" dirty="0" err="1" smtClean="0"/>
                <a:t>ANC</a:t>
              </a:r>
              <a:r>
                <a:rPr lang="sv-SE" sz="1200" baseline="-25000" dirty="0" err="1" smtClean="0"/>
                <a:t>log</a:t>
              </a:r>
              <a:r>
                <a:rPr lang="sv-SE" sz="1200" dirty="0" smtClean="0"/>
                <a:t>=4.8 + 0.9 SO4</a:t>
              </a:r>
              <a:r>
                <a:rPr lang="sv-SE" sz="1200" baseline="-25000" dirty="0" smtClean="0"/>
                <a:t>log             </a:t>
              </a:r>
              <a:r>
                <a:rPr lang="sv-SE" sz="1200" dirty="0" smtClean="0"/>
                <a:t>p-val: &lt;0.001        R</a:t>
              </a:r>
              <a:r>
                <a:rPr lang="sv-SE" sz="1200" baseline="30000" dirty="0" smtClean="0"/>
                <a:t>2</a:t>
              </a:r>
              <a:r>
                <a:rPr lang="sv-SE" sz="1200" dirty="0" smtClean="0"/>
                <a:t>=34%</a:t>
              </a:r>
              <a:endParaRPr lang="en-US" sz="1200" baseline="-25000" dirty="0" smtClean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60" y="3884739"/>
            <a:ext cx="3371030" cy="234021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663184" y="3540476"/>
            <a:ext cx="4332724" cy="24791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1200" dirty="0" err="1" smtClean="0"/>
              <a:t>ANC</a:t>
            </a:r>
            <a:r>
              <a:rPr lang="sv-SE" sz="1200" baseline="-25000" dirty="0" err="1" smtClean="0"/>
              <a:t>log</a:t>
            </a:r>
            <a:r>
              <a:rPr lang="sv-SE" sz="1200" dirty="0" smtClean="0"/>
              <a:t>=4.8 + 0.92 SO4</a:t>
            </a:r>
            <a:r>
              <a:rPr lang="sv-SE" sz="1200" baseline="-25000" dirty="0" smtClean="0"/>
              <a:t>log             </a:t>
            </a:r>
            <a:r>
              <a:rPr lang="sv-SE" sz="1200" dirty="0" smtClean="0"/>
              <a:t>p-val: &lt;0.001        R</a:t>
            </a:r>
            <a:r>
              <a:rPr lang="sv-SE" sz="1200" baseline="30000" dirty="0" smtClean="0"/>
              <a:t>2</a:t>
            </a:r>
            <a:r>
              <a:rPr lang="sv-SE" sz="1200" dirty="0" smtClean="0"/>
              <a:t>=36%</a:t>
            </a:r>
            <a:endParaRPr lang="en-US" sz="1200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3190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C5D98647-F65F-66B1-27F1-2C132A6BD5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A46AE3D6-1379-2CC3-BB6E-B7565D5034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2" name="TextBox 1"/>
          <p:cNvSpPr txBox="1"/>
          <p:nvPr/>
        </p:nvSpPr>
        <p:spPr>
          <a:xfrm>
            <a:off x="2306782" y="1262495"/>
            <a:ext cx="685800" cy="6858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sv-SE" dirty="0"/>
          </a:p>
        </p:txBody>
      </p:sp>
      <p:sp>
        <p:nvSpPr>
          <p:cNvPr id="7" name="TextBox 6"/>
          <p:cNvSpPr txBox="1"/>
          <p:nvPr/>
        </p:nvSpPr>
        <p:spPr>
          <a:xfrm>
            <a:off x="494234" y="1262495"/>
            <a:ext cx="7220178" cy="5221432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noAutofit/>
          </a:bodyPr>
          <a:lstStyle/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3000"/>
              </a:lnSpc>
            </a:pPr>
            <a:r>
              <a:rPr lang="sv-SE" sz="2400" dirty="0" err="1" smtClean="0"/>
              <a:t>Geographically</a:t>
            </a:r>
            <a:r>
              <a:rPr lang="sv-SE" sz="2400" dirty="0" smtClean="0"/>
              <a:t> </a:t>
            </a:r>
            <a:r>
              <a:rPr lang="sv-SE" sz="2400" dirty="0" err="1" smtClean="0"/>
              <a:t>weighted</a:t>
            </a:r>
            <a:r>
              <a:rPr lang="sv-SE" sz="2400" dirty="0" smtClean="0"/>
              <a:t> regression </a:t>
            </a:r>
            <a:r>
              <a:rPr lang="sv-SE" sz="2400" dirty="0" err="1" smtClean="0"/>
              <a:t>models</a:t>
            </a:r>
            <a:endParaRPr lang="sv-SE" sz="2400" dirty="0"/>
          </a:p>
          <a:p>
            <a:pPr>
              <a:lnSpc>
                <a:spcPts val="3000"/>
              </a:lnSpc>
            </a:pPr>
            <a:endParaRPr lang="sv-SE" sz="2400" dirty="0"/>
          </a:p>
          <a:p>
            <a:pPr>
              <a:lnSpc>
                <a:spcPts val="3000"/>
              </a:lnSpc>
            </a:pPr>
            <a:endParaRPr lang="sv-SE" sz="2000" dirty="0" smtClean="0"/>
          </a:p>
          <a:p>
            <a:pPr marL="742950" lvl="1" indent="-285750">
              <a:lnSpc>
                <a:spcPts val="2250"/>
              </a:lnSpc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600075" lvl="1" indent="-257175">
              <a:lnSpc>
                <a:spcPts val="2250"/>
              </a:lnSpc>
              <a:buFontTx/>
              <a:buChar char="-"/>
            </a:pPr>
            <a:endParaRPr lang="en-US" dirty="0"/>
          </a:p>
          <a:p>
            <a:pPr lvl="1">
              <a:lnSpc>
                <a:spcPts val="2250"/>
              </a:lnSpc>
            </a:pPr>
            <a:r>
              <a:rPr lang="en-US" dirty="0"/>
              <a:t>		</a:t>
            </a:r>
          </a:p>
          <a:p>
            <a:pPr>
              <a:lnSpc>
                <a:spcPts val="2250"/>
              </a:lnSpc>
            </a:pPr>
            <a:endParaRPr lang="en-US" sz="1650" dirty="0"/>
          </a:p>
          <a:p>
            <a:pPr>
              <a:lnSpc>
                <a:spcPts val="2250"/>
              </a:lnSpc>
            </a:pPr>
            <a:endParaRPr lang="en-US" sz="2100" dirty="0"/>
          </a:p>
        </p:txBody>
      </p:sp>
      <p:sp>
        <p:nvSpPr>
          <p:cNvPr id="8" name="Rectangle 7"/>
          <p:cNvSpPr/>
          <p:nvPr/>
        </p:nvSpPr>
        <p:spPr>
          <a:xfrm>
            <a:off x="0" y="1951892"/>
            <a:ext cx="8639908" cy="64477"/>
          </a:xfrm>
          <a:prstGeom prst="rect">
            <a:avLst/>
          </a:prstGeom>
          <a:solidFill>
            <a:srgbClr val="0A68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19108"/>
          <a:stretch/>
        </p:blipFill>
        <p:spPr>
          <a:xfrm>
            <a:off x="4104323" y="2248191"/>
            <a:ext cx="3229711" cy="45226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8997" y="4582390"/>
            <a:ext cx="3235569" cy="122639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>
              <a:lnSpc>
                <a:spcPts val="3000"/>
              </a:lnSpc>
            </a:pPr>
            <a:r>
              <a:rPr lang="sv-SE" sz="2400" dirty="0" err="1" smtClean="0"/>
              <a:t>How</a:t>
            </a:r>
            <a:r>
              <a:rPr lang="sv-SE" sz="2400" dirty="0" smtClean="0"/>
              <a:t> is the </a:t>
            </a:r>
            <a:r>
              <a:rPr lang="sv-SE" sz="2400" dirty="0" err="1" smtClean="0"/>
              <a:t>geographical</a:t>
            </a:r>
            <a:r>
              <a:rPr lang="sv-SE" sz="2400" dirty="0" smtClean="0"/>
              <a:t> </a:t>
            </a:r>
            <a:r>
              <a:rPr lang="sv-SE" sz="2400" dirty="0" err="1" smtClean="0"/>
              <a:t>window</a:t>
            </a:r>
            <a:r>
              <a:rPr lang="sv-SE" sz="2400" dirty="0" smtClean="0"/>
              <a:t> </a:t>
            </a:r>
            <a:r>
              <a:rPr lang="sv-SE" sz="2400" dirty="0" err="1" smtClean="0"/>
              <a:t>defined</a:t>
            </a:r>
            <a:r>
              <a:rPr lang="sv-SE" sz="2400" dirty="0" smtClean="0"/>
              <a:t>?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456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U mallsidor">
  <a:themeElements>
    <a:clrScheme name="SLU">
      <a:dk1>
        <a:srgbClr val="000000"/>
      </a:dk1>
      <a:lt1>
        <a:srgbClr val="FFFFFF"/>
      </a:lt1>
      <a:dk2>
        <a:srgbClr val="535659"/>
      </a:dk2>
      <a:lt2>
        <a:srgbClr val="D9D9D6"/>
      </a:lt2>
      <a:accent1>
        <a:srgbClr val="154734"/>
      </a:accent1>
      <a:accent2>
        <a:srgbClr val="509E2F"/>
      </a:accent2>
      <a:accent3>
        <a:srgbClr val="79863B"/>
      </a:accent3>
      <a:accent4>
        <a:srgbClr val="007681"/>
      </a:accent4>
      <a:accent5>
        <a:srgbClr val="672145"/>
      </a:accent5>
      <a:accent6>
        <a:srgbClr val="CE0037"/>
      </a:accent6>
      <a:hlink>
        <a:srgbClr val="000000"/>
      </a:hlink>
      <a:folHlink>
        <a:srgbClr val="502B3A"/>
      </a:folHlink>
    </a:clrScheme>
    <a:fontScheme name="SL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40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ts val="3000"/>
          </a:lnSpc>
          <a:defRPr sz="24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LU-pptmall_4x3-SV-221005" id="{A021740F-9F66-8F4E-A8D7-60885DAF5E14}" vid="{E0045215-3F4E-FB4D-BAAD-6CF869E6F28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0631653F924324698BE7D90F97B627A" ma:contentTypeVersion="17" ma:contentTypeDescription="Skapa ett nytt dokument." ma:contentTypeScope="" ma:versionID="b1fea0990ebf0ae478f8b84446b1aa24">
  <xsd:schema xmlns:xsd="http://www.w3.org/2001/XMLSchema" xmlns:xs="http://www.w3.org/2001/XMLSchema" xmlns:p="http://schemas.microsoft.com/office/2006/metadata/properties" xmlns:ns2="1d358615-c749-462e-b141-ebbf7cdbce9a" xmlns:ns3="9c950a28-eb4a-4f43-b9f9-45c02166cf8c" targetNamespace="http://schemas.microsoft.com/office/2006/metadata/properties" ma:root="true" ma:fieldsID="c977e53980771c8fbbe1d85f4dcc81bb" ns2:_="" ns3:_="">
    <xsd:import namespace="1d358615-c749-462e-b141-ebbf7cdbce9a"/>
    <xsd:import namespace="9c950a28-eb4a-4f43-b9f9-45c02166cf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Kanarkiveras" minOccurs="0"/>
                <xsd:element ref="ns3:MediaLengthInSeconds" minOccurs="0"/>
                <xsd:element ref="ns3:lcf76f155ced4ddcb4097134ff3c332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358615-c749-462e-b141-ebbf7cdbce9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77465500-9256-4092-9b36-834d7d989053}" ma:internalName="TaxCatchAll" ma:showField="CatchAllData" ma:web="1d358615-c749-462e-b141-ebbf7cdbce9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950a28-eb4a-4f43-b9f9-45c02166cf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Kanarkiveras" ma:index="20" nillable="true" ma:displayName="Kan arkiveras" ma:default="1" ma:format="Dropdown" ma:internalName="Kanarkiveras">
      <xsd:simpleType>
        <xsd:restriction base="dms:Boolean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eringar" ma:readOnly="false" ma:fieldId="{5cf76f15-5ced-4ddc-b409-7134ff3c332f}" ma:taxonomyMulti="true" ma:sspId="352301d2-a180-4e7a-9452-ab8a182b1d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E4A1713-03BF-46AA-8634-18B10CAB92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358615-c749-462e-b141-ebbf7cdbce9a"/>
    <ds:schemaRef ds:uri="9c950a28-eb4a-4f43-b9f9-45c02166cf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17690E4-028F-43FC-B07F-899B71E078E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19970</TotalTime>
  <Words>2679</Words>
  <Application>Microsoft Office PowerPoint</Application>
  <PresentationFormat>Bildspel på skärmen (4:3)</PresentationFormat>
  <Paragraphs>659</Paragraphs>
  <Slides>49</Slides>
  <Notes>49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49</vt:i4>
      </vt:variant>
    </vt:vector>
  </HeadingPairs>
  <TitlesOfParts>
    <vt:vector size="55" baseType="lpstr">
      <vt:lpstr>Arial</vt:lpstr>
      <vt:lpstr>Calibri</vt:lpstr>
      <vt:lpstr>Cambria Math</vt:lpstr>
      <vt:lpstr>Courier New</vt:lpstr>
      <vt:lpstr>Wingdings</vt:lpstr>
      <vt:lpstr>SLU mallsidor</vt:lpstr>
      <vt:lpstr>Geographically weighted regression model – identifying spatially differentiated relationships and trends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MVM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Osäker på hur mallen fungerar?</dc:title>
  <dc:creator>Claudia von Brömssen</dc:creator>
  <cp:lastModifiedBy>Hilda Edlund</cp:lastModifiedBy>
  <cp:revision>114</cp:revision>
  <cp:lastPrinted>2024-05-15T12:07:22Z</cp:lastPrinted>
  <dcterms:created xsi:type="dcterms:W3CDTF">2024-03-10T09:21:27Z</dcterms:created>
  <dcterms:modified xsi:type="dcterms:W3CDTF">2024-05-23T13:43:12Z</dcterms:modified>
</cp:coreProperties>
</file>